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9"/>
  </p:notesMasterIdLst>
  <p:sldIdLst>
    <p:sldId id="355" r:id="rId2"/>
    <p:sldId id="383" r:id="rId3"/>
    <p:sldId id="382" r:id="rId4"/>
    <p:sldId id="381" r:id="rId5"/>
    <p:sldId id="380" r:id="rId6"/>
    <p:sldId id="379" r:id="rId7"/>
    <p:sldId id="378" r:id="rId8"/>
    <p:sldId id="377" r:id="rId9"/>
    <p:sldId id="376" r:id="rId10"/>
    <p:sldId id="375" r:id="rId11"/>
    <p:sldId id="374" r:id="rId12"/>
    <p:sldId id="373" r:id="rId13"/>
    <p:sldId id="372" r:id="rId14"/>
    <p:sldId id="371" r:id="rId15"/>
    <p:sldId id="370" r:id="rId16"/>
    <p:sldId id="369" r:id="rId17"/>
    <p:sldId id="367" r:id="rId18"/>
    <p:sldId id="368" r:id="rId19"/>
    <p:sldId id="366" r:id="rId20"/>
    <p:sldId id="365" r:id="rId21"/>
    <p:sldId id="364" r:id="rId22"/>
    <p:sldId id="363" r:id="rId23"/>
    <p:sldId id="362" r:id="rId24"/>
    <p:sldId id="361" r:id="rId25"/>
    <p:sldId id="360" r:id="rId26"/>
    <p:sldId id="359" r:id="rId27"/>
    <p:sldId id="358" r:id="rId28"/>
    <p:sldId id="357" r:id="rId29"/>
    <p:sldId id="356" r:id="rId30"/>
    <p:sldId id="307" r:id="rId31"/>
    <p:sldId id="354" r:id="rId32"/>
    <p:sldId id="353" r:id="rId33"/>
    <p:sldId id="352" r:id="rId34"/>
    <p:sldId id="351" r:id="rId35"/>
    <p:sldId id="349" r:id="rId36"/>
    <p:sldId id="350" r:id="rId37"/>
    <p:sldId id="348" r:id="rId38"/>
    <p:sldId id="346" r:id="rId39"/>
    <p:sldId id="347" r:id="rId40"/>
    <p:sldId id="345" r:id="rId41"/>
    <p:sldId id="344" r:id="rId42"/>
    <p:sldId id="343" r:id="rId43"/>
    <p:sldId id="342" r:id="rId44"/>
    <p:sldId id="341" r:id="rId45"/>
    <p:sldId id="340" r:id="rId46"/>
    <p:sldId id="339" r:id="rId47"/>
    <p:sldId id="338" r:id="rId48"/>
    <p:sldId id="337" r:id="rId49"/>
    <p:sldId id="336" r:id="rId50"/>
    <p:sldId id="335" r:id="rId51"/>
    <p:sldId id="334" r:id="rId52"/>
    <p:sldId id="333" r:id="rId53"/>
    <p:sldId id="332" r:id="rId54"/>
    <p:sldId id="331" r:id="rId55"/>
    <p:sldId id="330" r:id="rId56"/>
    <p:sldId id="328" r:id="rId57"/>
    <p:sldId id="329" r:id="rId58"/>
    <p:sldId id="326" r:id="rId59"/>
    <p:sldId id="327" r:id="rId60"/>
    <p:sldId id="325" r:id="rId61"/>
    <p:sldId id="324" r:id="rId62"/>
    <p:sldId id="323" r:id="rId63"/>
    <p:sldId id="322" r:id="rId64"/>
    <p:sldId id="321" r:id="rId65"/>
    <p:sldId id="320" r:id="rId66"/>
    <p:sldId id="319" r:id="rId67"/>
    <p:sldId id="318" r:id="rId68"/>
    <p:sldId id="317" r:id="rId69"/>
    <p:sldId id="316" r:id="rId70"/>
    <p:sldId id="315" r:id="rId71"/>
    <p:sldId id="314" r:id="rId72"/>
    <p:sldId id="313" r:id="rId73"/>
    <p:sldId id="312" r:id="rId74"/>
    <p:sldId id="311" r:id="rId75"/>
    <p:sldId id="310" r:id="rId76"/>
    <p:sldId id="309" r:id="rId77"/>
    <p:sldId id="308" r:id="rId78"/>
    <p:sldId id="299" r:id="rId79"/>
    <p:sldId id="306" r:id="rId80"/>
    <p:sldId id="305" r:id="rId81"/>
    <p:sldId id="304" r:id="rId82"/>
    <p:sldId id="303" r:id="rId83"/>
    <p:sldId id="301" r:id="rId84"/>
    <p:sldId id="302" r:id="rId85"/>
    <p:sldId id="297" r:id="rId86"/>
    <p:sldId id="300" r:id="rId87"/>
    <p:sldId id="298" r:id="rId88"/>
    <p:sldId id="296" r:id="rId89"/>
    <p:sldId id="295" r:id="rId90"/>
    <p:sldId id="294" r:id="rId91"/>
    <p:sldId id="293" r:id="rId92"/>
    <p:sldId id="292" r:id="rId93"/>
    <p:sldId id="291" r:id="rId94"/>
    <p:sldId id="290" r:id="rId95"/>
    <p:sldId id="289" r:id="rId96"/>
    <p:sldId id="288" r:id="rId97"/>
    <p:sldId id="287" r:id="rId98"/>
    <p:sldId id="286" r:id="rId99"/>
    <p:sldId id="285" r:id="rId100"/>
    <p:sldId id="284" r:id="rId101"/>
    <p:sldId id="283" r:id="rId102"/>
    <p:sldId id="282" r:id="rId103"/>
    <p:sldId id="281" r:id="rId104"/>
    <p:sldId id="280" r:id="rId105"/>
    <p:sldId id="279" r:id="rId106"/>
    <p:sldId id="277" r:id="rId107"/>
    <p:sldId id="278" r:id="rId108"/>
    <p:sldId id="275" r:id="rId109"/>
    <p:sldId id="276" r:id="rId110"/>
    <p:sldId id="274" r:id="rId111"/>
    <p:sldId id="273" r:id="rId112"/>
    <p:sldId id="272" r:id="rId113"/>
    <p:sldId id="271" r:id="rId114"/>
    <p:sldId id="269" r:id="rId115"/>
    <p:sldId id="270" r:id="rId116"/>
    <p:sldId id="260" r:id="rId117"/>
    <p:sldId id="267" r:id="rId118"/>
    <p:sldId id="266" r:id="rId119"/>
    <p:sldId id="265" r:id="rId120"/>
    <p:sldId id="264" r:id="rId121"/>
    <p:sldId id="263" r:id="rId122"/>
    <p:sldId id="262" r:id="rId123"/>
    <p:sldId id="261" r:id="rId124"/>
    <p:sldId id="258" r:id="rId125"/>
    <p:sldId id="256" r:id="rId126"/>
    <p:sldId id="259" r:id="rId127"/>
    <p:sldId id="257" r:id="rId1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25ED4-151E-465B-B353-2F921D9BF5B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FDBC2-C8C5-4CD3-B4D6-A34E193C8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FDBC2-C8C5-4CD3-B4D6-A34E193C8518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EFFA-538B-4E2B-A7C6-8B1849B47F7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E4A3-F336-4842-B408-4ADA92EE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EFFA-538B-4E2B-A7C6-8B1849B47F7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E4A3-F336-4842-B408-4ADA92EE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EFFA-538B-4E2B-A7C6-8B1849B47F7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E4A3-F336-4842-B408-4ADA92EE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4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EFFA-538B-4E2B-A7C6-8B1849B47F7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E4A3-F336-4842-B408-4ADA92EE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8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EFFA-538B-4E2B-A7C6-8B1849B47F7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E4A3-F336-4842-B408-4ADA92EE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EFFA-538B-4E2B-A7C6-8B1849B47F7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E4A3-F336-4842-B408-4ADA92EE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EFFA-538B-4E2B-A7C6-8B1849B47F7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E4A3-F336-4842-B408-4ADA92EE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1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EFFA-538B-4E2B-A7C6-8B1849B47F7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E4A3-F336-4842-B408-4ADA92EE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EFFA-538B-4E2B-A7C6-8B1849B47F7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E4A3-F336-4842-B408-4ADA92EE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9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EFFA-538B-4E2B-A7C6-8B1849B47F7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E4A3-F336-4842-B408-4ADA92EE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EFFA-538B-4E2B-A7C6-8B1849B47F7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E4A3-F336-4842-B408-4ADA92EE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1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EFFA-538B-4E2B-A7C6-8B1849B47F74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1E4A3-F336-4842-B408-4ADA92EE2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eanddate.com/eclipse/lunar/2015-september-28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://www.google.com/url?sa=i&amp;rct=j&amp;q=&amp;esrc=s&amp;source=images&amp;cd=&amp;cad=rja&amp;uact=8&amp;ved=0CAcQjRxqFQoTCPrs-t3c2scCFcxWPgod6kYD3Q&amp;url=http://serc.carleton.edu/NAGTWorkshops/mineralogy/table_contents.html&amp;psig=AFQjCNEUa4AhoOgEFTWsvZvZSWFOIQUPfg&amp;ust=1441364873953238" TargetMode="External"/><Relationship Id="rId7" Type="http://schemas.openxmlformats.org/officeDocument/2006/relationships/hyperlink" Target="http://www.google.com/url?sa=i&amp;rct=j&amp;q=&amp;esrc=s&amp;source=images&amp;cd=&amp;cad=rja&amp;uact=8&amp;ved=0CAcQjRxqFQoTCMjv9ffd2scCFQJ2PgodlugNuQ&amp;url=http://holographicgalaxy.blogspot.com/p/galaxy-animations.html&amp;bvm=bv.101800829,d.eXY&amp;psig=AFQjCNHq4gFXh0g1Y64dR554ZGlKP_a1Tw&amp;ust=144136519335135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hyperlink" Target="http://www.google.com/url?sa=i&amp;rct=j&amp;q=&amp;esrc=s&amp;source=images&amp;cd=&amp;cad=rja&amp;uact=8&amp;ved=0CAcQjRxqFQoTCKCok-Td2scCFYFrPgod75gL9A&amp;url=http://bestanimations.com/Science/Chemistry/Chemistry.html&amp;bvm=bv.101800829,d.eXY&amp;psig=AFQjCNHY5Ge_DHtpAY5FGeBcURZEFBhoEQ&amp;ust=1441365156834875" TargetMode="External"/><Relationship Id="rId4" Type="http://schemas.openxmlformats.org/officeDocument/2006/relationships/image" Target="../media/image6.gif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://www.google.com/url?sa=i&amp;rct=j&amp;q=&amp;esrc=s&amp;source=images&amp;cd=&amp;cad=rja&amp;uact=8&amp;ved=0CAcQjRxqFQoTCPrs-t3c2scCFcxWPgod6kYD3Q&amp;url=http://serc.carleton.edu/NAGTWorkshops/mineralogy/table_contents.html&amp;psig=AFQjCNEUa4AhoOgEFTWsvZvZSWFOIQUPfg&amp;ust=1441364873953238" TargetMode="External"/><Relationship Id="rId7" Type="http://schemas.openxmlformats.org/officeDocument/2006/relationships/hyperlink" Target="http://www.google.com/url?sa=i&amp;rct=j&amp;q=&amp;esrc=s&amp;source=images&amp;cd=&amp;cad=rja&amp;uact=8&amp;ved=0CAcQjRxqFQoTCMjv9ffd2scCFQJ2PgodlugNuQ&amp;url=http://holographicgalaxy.blogspot.com/p/galaxy-animations.html&amp;bvm=bv.101800829,d.eXY&amp;psig=AFQjCNHq4gFXh0g1Y64dR554ZGlKP_a1Tw&amp;ust=144136519335135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hyperlink" Target="http://www.google.com/url?sa=i&amp;rct=j&amp;q=&amp;esrc=s&amp;source=images&amp;cd=&amp;cad=rja&amp;uact=8&amp;ved=0CAcQjRxqFQoTCKCok-Td2scCFYFrPgod75gL9A&amp;url=http://bestanimations.com/Science/Chemistry/Chemistry.html&amp;bvm=bv.101800829,d.eXY&amp;psig=AFQjCNHY5Ge_DHtpAY5FGeBcURZEFBhoEQ&amp;ust=1441365156834875" TargetMode="External"/><Relationship Id="rId4" Type="http://schemas.openxmlformats.org/officeDocument/2006/relationships/image" Target="../media/image6.gif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11Feb2016 Day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Things </a:t>
            </a:r>
            <a:r>
              <a:rPr lang="en-US" b="1" i="1" dirty="0"/>
              <a:t>to Know: 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Chapter 10 Test will be in about 10 days.</a:t>
            </a:r>
          </a:p>
          <a:p>
            <a:pPr marL="0" indent="0">
              <a:buNone/>
            </a:pPr>
            <a:r>
              <a:rPr lang="en-US" b="1" i="1" dirty="0" smtClean="0"/>
              <a:t>Last call for </a:t>
            </a:r>
            <a:r>
              <a:rPr lang="en-US" b="1" i="1" smtClean="0"/>
              <a:t>Molecular Model lab!!!!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Homework: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Read Chapter 10, Section 10.1, 10.2 and 10.3.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Complete page 5 “</a:t>
            </a:r>
            <a:r>
              <a:rPr lang="en-US" b="1" i="1" dirty="0"/>
              <a:t>W</a:t>
            </a:r>
            <a:r>
              <a:rPr lang="en-US" b="1" i="1" dirty="0" smtClean="0"/>
              <a:t>ord Equations” WS.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Review “Mr.  Dillon’s Classroom Rules”, especially policies on cell phone use, bathroom breaks, and respect!!!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dirty="0" smtClean="0"/>
              <a:t>Introduction to Chemical Reactions</a:t>
            </a:r>
          </a:p>
          <a:p>
            <a:pPr marL="0" indent="0">
              <a:buNone/>
            </a:pPr>
            <a:r>
              <a:rPr lang="en-US" b="1" i="1" dirty="0" smtClean="0"/>
              <a:t>Evidence of a chemical reaction</a:t>
            </a:r>
          </a:p>
          <a:p>
            <a:pPr marL="0" indent="0">
              <a:buNone/>
            </a:pPr>
            <a:r>
              <a:rPr lang="en-US" b="1" i="1" dirty="0" smtClean="0"/>
              <a:t>Word Equations</a:t>
            </a:r>
          </a:p>
          <a:p>
            <a:pPr marL="0" indent="0">
              <a:buNone/>
            </a:pPr>
            <a:endParaRPr lang="en-US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28Jan2016 Day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Do Now: </a:t>
            </a:r>
            <a:r>
              <a:rPr lang="en-US" b="1" i="1" dirty="0"/>
              <a:t>What is the formula for Carbonic </a:t>
            </a:r>
            <a:r>
              <a:rPr lang="en-US" b="1" i="1" dirty="0" smtClean="0"/>
              <a:t>acid?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 smtClean="0"/>
              <a:t>Things </a:t>
            </a:r>
            <a:r>
              <a:rPr lang="en-US" b="1" i="1" u="sng" dirty="0"/>
              <a:t>to Know:</a:t>
            </a:r>
            <a:r>
              <a:rPr lang="en-US" b="1" i="1" dirty="0"/>
              <a:t> Hand in all labs. Labs will not be accepted after </a:t>
            </a:r>
            <a:r>
              <a:rPr lang="en-US" b="1" i="1" dirty="0" smtClean="0"/>
              <a:t>Today!!!</a:t>
            </a:r>
          </a:p>
          <a:p>
            <a:pPr marL="0" indent="0">
              <a:buNone/>
            </a:pPr>
            <a:r>
              <a:rPr lang="en-US" b="1" i="1" u="sng" dirty="0" smtClean="0"/>
              <a:t>Chapter 9 Test will be next Tuesday!!!</a:t>
            </a:r>
            <a:endParaRPr lang="en-US" b="1" i="1" u="sng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Homework: Complete </a:t>
            </a:r>
            <a:r>
              <a:rPr lang="en-US" b="1" dirty="0" err="1" smtClean="0"/>
              <a:t>pgs</a:t>
            </a:r>
            <a:r>
              <a:rPr lang="en-US" b="1" dirty="0" smtClean="0"/>
              <a:t> 11,12 and 13 (#1-26) in packet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Writing Lewis </a:t>
            </a:r>
            <a:r>
              <a:rPr lang="en-US" b="1" dirty="0"/>
              <a:t>Dot Molecular Structures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Go over HW, Lewis Dot Notes and demo, Work sample problems</a:t>
            </a:r>
          </a:p>
          <a:p>
            <a:pPr marL="0" indent="0">
              <a:buNone/>
            </a:pP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Things to know: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 units and metric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  <a:p>
            <a:r>
              <a:rPr lang="en-US" dirty="0"/>
              <a:t>Conversions using data analysis- set up problems</a:t>
            </a:r>
          </a:p>
          <a:p>
            <a:r>
              <a:rPr lang="en-US" dirty="0"/>
              <a:t>Convert Scientific notation to Standard notation</a:t>
            </a:r>
          </a:p>
          <a:p>
            <a:r>
              <a:rPr lang="en-US" dirty="0"/>
              <a:t>Convert Standard notation to Scientific notation</a:t>
            </a:r>
          </a:p>
          <a:p>
            <a:r>
              <a:rPr lang="en-US" dirty="0"/>
              <a:t>Add, subtract, multiply and divide in scientific notation</a:t>
            </a:r>
          </a:p>
          <a:p>
            <a:r>
              <a:rPr lang="en-US" dirty="0"/>
              <a:t>Convert from Celsius to Kelvin and Kelvin to Celsius</a:t>
            </a:r>
          </a:p>
          <a:p>
            <a:r>
              <a:rPr lang="en-US" dirty="0"/>
              <a:t>Know accuracy and </a:t>
            </a:r>
            <a:r>
              <a:rPr lang="en-US" dirty="0" smtClean="0"/>
              <a:t>precision, and be able to calculate percent error.</a:t>
            </a:r>
            <a:endParaRPr lang="en-US" dirty="0"/>
          </a:p>
          <a:p>
            <a:r>
              <a:rPr lang="en-US" dirty="0"/>
              <a:t>Significant figures – counting and </a:t>
            </a:r>
            <a:r>
              <a:rPr lang="en-US" dirty="0" smtClean="0"/>
              <a:t>rounding and arithmetic operations</a:t>
            </a:r>
          </a:p>
          <a:p>
            <a:r>
              <a:rPr lang="en-US" dirty="0" smtClean="0"/>
              <a:t>density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2Oct2015 Day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How many sig figs in these numbers</a:t>
            </a:r>
          </a:p>
          <a:p>
            <a:r>
              <a:rPr lang="en-US" dirty="0"/>
              <a:t>0.00001      and    100000  and the 10 in 10 dollars.</a:t>
            </a:r>
          </a:p>
          <a:p>
            <a:r>
              <a:rPr lang="en-US" dirty="0" smtClean="0"/>
              <a:t>Round to 3 sig figs .003365      3785</a:t>
            </a:r>
          </a:p>
          <a:p>
            <a:r>
              <a:rPr lang="en-US" b="1" i="1" u="sng" dirty="0" smtClean="0"/>
              <a:t>Homework</a:t>
            </a:r>
            <a:r>
              <a:rPr lang="en-US" b="1" dirty="0"/>
              <a:t>- Complete Review Packet</a:t>
            </a:r>
            <a:endParaRPr lang="en-US" b="1" u="sng" dirty="0"/>
          </a:p>
          <a:p>
            <a:pPr marL="0" indent="0">
              <a:buNone/>
            </a:pPr>
            <a:r>
              <a:rPr lang="en-US" b="1" i="1" dirty="0" smtClean="0"/>
              <a:t>Test on Chapter 2 Data Analysis will be Monday.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dirty="0" smtClean="0"/>
              <a:t>Significant figures.</a:t>
            </a:r>
          </a:p>
          <a:p>
            <a:pPr marL="0" indent="0">
              <a:buNone/>
            </a:pPr>
            <a:r>
              <a:rPr lang="en-US" dirty="0" smtClean="0"/>
              <a:t>Arithmetic operations with significant figures.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2Oct2015 Day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How many sig figs in these numbers</a:t>
            </a:r>
          </a:p>
          <a:p>
            <a:r>
              <a:rPr lang="en-US" dirty="0"/>
              <a:t>0.00001      and    100000  and the 10 in 10 dollars.</a:t>
            </a:r>
          </a:p>
          <a:p>
            <a:r>
              <a:rPr lang="en-US" dirty="0" smtClean="0"/>
              <a:t>Round to 3 sig figs .003365      3785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Review Packet</a:t>
            </a:r>
            <a:endParaRPr lang="en-US" b="1" u="sng" dirty="0" smtClean="0"/>
          </a:p>
          <a:p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dirty="0" smtClean="0"/>
              <a:t>Test on Chapter 2 Data Analysis will be Tuesday.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dirty="0" smtClean="0"/>
              <a:t>Significant figures.</a:t>
            </a:r>
          </a:p>
          <a:p>
            <a:pPr marL="0" indent="0">
              <a:buNone/>
            </a:pPr>
            <a:r>
              <a:rPr lang="en-US" dirty="0" smtClean="0"/>
              <a:t>Arithmetic operations with significant figures.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30Sep2015 Day 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</a:t>
            </a:r>
            <a:r>
              <a:rPr lang="en-US" dirty="0" smtClean="0"/>
              <a:t>The density of gold is 19.2 g/cm</a:t>
            </a:r>
            <a:r>
              <a:rPr lang="en-US" baseline="30000" dirty="0"/>
              <a:t>3</a:t>
            </a:r>
            <a:r>
              <a:rPr lang="en-US" dirty="0" smtClean="0"/>
              <a:t>, what is this value in kg/m</a:t>
            </a:r>
            <a:r>
              <a:rPr lang="en-US" baseline="30000" dirty="0" smtClean="0"/>
              <a:t>3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Homework Problems 1-20 (page 14 and 15 in packet).</a:t>
            </a:r>
            <a:endParaRPr lang="en-US" b="1" u="sng" dirty="0" smtClean="0"/>
          </a:p>
          <a:p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dirty="0" smtClean="0"/>
              <a:t>Test on Chapter 2 Data </a:t>
            </a:r>
            <a:r>
              <a:rPr lang="en-US" b="1" i="1" dirty="0" err="1" smtClean="0"/>
              <a:t>Analaysis</a:t>
            </a:r>
            <a:r>
              <a:rPr lang="en-US" b="1" i="1" dirty="0" smtClean="0"/>
              <a:t> will be Monday.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dirty="0" smtClean="0"/>
              <a:t>Dimensional Analysis</a:t>
            </a:r>
          </a:p>
          <a:p>
            <a:pPr marL="0" indent="0">
              <a:buNone/>
            </a:pPr>
            <a:r>
              <a:rPr lang="en-US" dirty="0" smtClean="0"/>
              <a:t>Significant figures.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0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 Oct2015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A 9</a:t>
            </a:r>
            <a:r>
              <a:rPr lang="en-US" baseline="30000" dirty="0"/>
              <a:t>th</a:t>
            </a:r>
            <a:r>
              <a:rPr lang="en-US" dirty="0"/>
              <a:t> grade physical science student finds the density of a piece of aluminum to be 2.54 g/cm</a:t>
            </a:r>
            <a:r>
              <a:rPr lang="en-US" baseline="30000" dirty="0"/>
              <a:t>3</a:t>
            </a:r>
            <a:r>
              <a:rPr lang="en-US" dirty="0"/>
              <a:t>.  The accepted value is 2.7 g/cm</a:t>
            </a:r>
            <a:r>
              <a:rPr lang="en-US" baseline="30000" dirty="0"/>
              <a:t>3</a:t>
            </a:r>
            <a:r>
              <a:rPr lang="en-US" dirty="0"/>
              <a:t>. What is the percent error?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Homework Problems 1-17 (page 14 and 15 in packet) </a:t>
            </a:r>
            <a:r>
              <a:rPr lang="en-US" b="1" dirty="0"/>
              <a:t>and Homework </a:t>
            </a:r>
            <a:r>
              <a:rPr lang="en-US" b="1" dirty="0" smtClean="0"/>
              <a:t>Problems 1-8 on </a:t>
            </a:r>
            <a:r>
              <a:rPr lang="en-US" b="1" dirty="0" err="1" smtClean="0"/>
              <a:t>pg</a:t>
            </a:r>
            <a:r>
              <a:rPr lang="en-US" b="1" dirty="0" smtClean="0"/>
              <a:t> 16 of the packet</a:t>
            </a:r>
            <a:endParaRPr lang="en-US" b="1" u="sng" dirty="0" smtClean="0"/>
          </a:p>
          <a:p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dirty="0" smtClean="0"/>
              <a:t>Test on Chapter 2 Data Analysis will be Tuesday.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dirty="0" smtClean="0"/>
              <a:t>Significant figures.</a:t>
            </a:r>
          </a:p>
          <a:p>
            <a:pPr marL="0" indent="0">
              <a:buNone/>
            </a:pPr>
            <a:r>
              <a:rPr lang="en-US" dirty="0" smtClean="0"/>
              <a:t>Rounding Rules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3,5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5" t="32408" r="5437" b="51154"/>
          <a:stretch>
            <a:fillRect/>
          </a:stretch>
        </p:blipFill>
        <p:spPr bwMode="auto">
          <a:xfrm>
            <a:off x="1676400" y="2514600"/>
            <a:ext cx="5225845" cy="96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53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1Oct2015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</a:t>
            </a:r>
            <a:r>
              <a:rPr lang="en-US" dirty="0" smtClean="0"/>
              <a:t>How many sig figs in these numbers</a:t>
            </a:r>
          </a:p>
          <a:p>
            <a:r>
              <a:rPr lang="en-US" dirty="0" smtClean="0"/>
              <a:t>0.00001      and    100000  and the 10 in 10 dollars.</a:t>
            </a:r>
            <a:endParaRPr lang="en-US" dirty="0"/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Homework Problems on </a:t>
            </a:r>
            <a:r>
              <a:rPr lang="en-US" b="1" dirty="0" err="1" smtClean="0"/>
              <a:t>pg</a:t>
            </a:r>
            <a:r>
              <a:rPr lang="en-US" b="1" dirty="0" smtClean="0"/>
              <a:t> 16 and 17 Due tomorrow </a:t>
            </a:r>
          </a:p>
          <a:p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dirty="0" smtClean="0"/>
              <a:t>Test on Chapter 2 Data Analysis will be Tuesday.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dirty="0" smtClean="0"/>
              <a:t>Significant figures.</a:t>
            </a:r>
          </a:p>
          <a:p>
            <a:pPr marL="0" indent="0">
              <a:buNone/>
            </a:pPr>
            <a:r>
              <a:rPr lang="en-US" dirty="0" smtClean="0"/>
              <a:t>Rounding </a:t>
            </a:r>
          </a:p>
          <a:p>
            <a:pPr marL="0" indent="0">
              <a:buNone/>
            </a:pPr>
            <a:r>
              <a:rPr lang="en-US" dirty="0" smtClean="0"/>
              <a:t>Math operations (sig fig rules)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3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30Sep2015 Day 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U</a:t>
            </a:r>
            <a:r>
              <a:rPr lang="en-US" dirty="0" smtClean="0"/>
              <a:t>se Dimensional analysis for the following problem: How many liters are there in 4 moles? (1 mole = 22.4 liters)</a:t>
            </a:r>
            <a:endParaRPr lang="en-US" dirty="0"/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Practice Problems 17-21 (</a:t>
            </a:r>
            <a:r>
              <a:rPr lang="en-US" b="1" dirty="0" err="1" smtClean="0"/>
              <a:t>pg</a:t>
            </a:r>
            <a:r>
              <a:rPr lang="en-US" b="1" dirty="0" smtClean="0"/>
              <a:t> 10 and 11 in packet)</a:t>
            </a:r>
            <a:endParaRPr lang="en-US" b="1" u="sng" dirty="0" smtClean="0"/>
          </a:p>
          <a:p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dirty="0" smtClean="0"/>
              <a:t>Test on Chapter 2 Data </a:t>
            </a:r>
            <a:r>
              <a:rPr lang="en-US" b="1" i="1" dirty="0" err="1" smtClean="0"/>
              <a:t>Analaysis</a:t>
            </a:r>
            <a:r>
              <a:rPr lang="en-US" b="1" i="1" dirty="0" smtClean="0"/>
              <a:t> will be Monday.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dirty="0" smtClean="0"/>
              <a:t>Dimensional Analysis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6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29Sep2015 Day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U</a:t>
            </a:r>
            <a:r>
              <a:rPr lang="en-US" dirty="0" smtClean="0"/>
              <a:t>se Dimensional analysis for the following problem: How many liters are there in 4 moles? (1 mole = 22.4 liters)</a:t>
            </a:r>
            <a:endParaRPr lang="en-US" dirty="0"/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Practice Problems 17-21 (</a:t>
            </a:r>
            <a:r>
              <a:rPr lang="en-US" b="1" dirty="0" err="1" smtClean="0"/>
              <a:t>pg</a:t>
            </a:r>
            <a:r>
              <a:rPr lang="en-US" b="1" dirty="0" smtClean="0"/>
              <a:t> 10 and 11 in packet)</a:t>
            </a:r>
            <a:endParaRPr lang="en-US" b="1" u="sng" dirty="0" smtClean="0"/>
          </a:p>
          <a:p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dirty="0" smtClean="0"/>
              <a:t>Test on Chapter 2 Data </a:t>
            </a:r>
            <a:r>
              <a:rPr lang="en-US" b="1" i="1" dirty="0" err="1" smtClean="0"/>
              <a:t>Analaysis</a:t>
            </a:r>
            <a:r>
              <a:rPr lang="en-US" b="1" i="1" dirty="0" smtClean="0"/>
              <a:t> will be Monday.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dirty="0" smtClean="0"/>
              <a:t>Dimensional Analysis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29Sep2015 Day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U</a:t>
            </a:r>
            <a:r>
              <a:rPr lang="en-US" dirty="0" smtClean="0"/>
              <a:t>se Dimensional analysis for the following problem: How many seconds are there in a year?</a:t>
            </a:r>
            <a:endParaRPr lang="en-US" dirty="0"/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Practice Problems 17-21 (</a:t>
            </a:r>
            <a:r>
              <a:rPr lang="en-US" b="1" dirty="0" err="1" smtClean="0"/>
              <a:t>pg</a:t>
            </a:r>
            <a:r>
              <a:rPr lang="en-US" b="1" dirty="0" smtClean="0"/>
              <a:t> 10 and 11 in packet)</a:t>
            </a:r>
            <a:endParaRPr lang="en-US" b="1" u="sng" dirty="0" smtClean="0"/>
          </a:p>
          <a:p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dirty="0" smtClean="0"/>
              <a:t>Test on Chapter 2 Data </a:t>
            </a:r>
            <a:r>
              <a:rPr lang="en-US" b="1" i="1" dirty="0" err="1" smtClean="0"/>
              <a:t>Anlaysis</a:t>
            </a:r>
            <a:r>
              <a:rPr lang="en-US" b="1" i="1" dirty="0" smtClean="0"/>
              <a:t> will be Monday.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r>
              <a:rPr lang="en-US" dirty="0" smtClean="0"/>
              <a:t>- </a:t>
            </a:r>
          </a:p>
          <a:p>
            <a:r>
              <a:rPr lang="en-US" dirty="0" smtClean="0"/>
              <a:t>Dimensional Analysis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28Sep2015 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U</a:t>
            </a:r>
            <a:r>
              <a:rPr lang="en-US" dirty="0" smtClean="0"/>
              <a:t>se Dimensional analysis for the following problem: How many seconds are there in a year?</a:t>
            </a:r>
            <a:endParaRPr lang="en-US" dirty="0"/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Practice Problems 17-21 (</a:t>
            </a:r>
            <a:r>
              <a:rPr lang="en-US" b="1" dirty="0" err="1" smtClean="0"/>
              <a:t>pg</a:t>
            </a:r>
            <a:r>
              <a:rPr lang="en-US" b="1" dirty="0" smtClean="0"/>
              <a:t> 10 and 11 in packet)</a:t>
            </a:r>
            <a:endParaRPr lang="en-US" b="1" u="sng" dirty="0" smtClean="0"/>
          </a:p>
          <a:p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dirty="0" smtClean="0"/>
              <a:t>Test on Chapter 2 Data </a:t>
            </a:r>
            <a:r>
              <a:rPr lang="en-US" b="1" i="1" dirty="0" err="1" smtClean="0"/>
              <a:t>Anlaysis</a:t>
            </a:r>
            <a:r>
              <a:rPr lang="en-US" b="1" i="1" dirty="0" smtClean="0"/>
              <a:t> will be Monday.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r>
              <a:rPr lang="en-US" dirty="0" smtClean="0"/>
              <a:t>- </a:t>
            </a:r>
          </a:p>
          <a:p>
            <a:r>
              <a:rPr lang="en-US" dirty="0" smtClean="0"/>
              <a:t>Dimensional Analysis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27Jan2016 Day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Do Now: Take out homework from last night for teacher completion verification.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r>
              <a:rPr lang="en-US" b="1" i="1" dirty="0" smtClean="0"/>
              <a:t>Classify the following acids as binary or </a:t>
            </a:r>
            <a:r>
              <a:rPr lang="en-US" b="1" i="1" dirty="0" err="1" smtClean="0"/>
              <a:t>oxyacids</a:t>
            </a:r>
            <a:r>
              <a:rPr lang="en-US" b="1" i="1" dirty="0" smtClean="0"/>
              <a:t>, then name them: </a:t>
            </a:r>
            <a:r>
              <a:rPr lang="en-US" b="1" i="1" dirty="0" err="1" smtClean="0"/>
              <a:t>HBr</a:t>
            </a:r>
            <a:r>
              <a:rPr lang="en-US" b="1" i="1" dirty="0" smtClean="0"/>
              <a:t>, H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SO</a:t>
            </a:r>
            <a:r>
              <a:rPr lang="en-US" b="1" i="1" baseline="-25000" dirty="0" smtClean="0"/>
              <a:t>4 </a:t>
            </a:r>
            <a:r>
              <a:rPr lang="en-US" b="1" i="1" dirty="0" smtClean="0"/>
              <a:t>, H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SO</a:t>
            </a:r>
            <a:r>
              <a:rPr lang="en-US" b="1" i="1" baseline="-25000" dirty="0" smtClean="0"/>
              <a:t>3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/>
              <a:t>Things to Know:</a:t>
            </a:r>
            <a:r>
              <a:rPr lang="en-US" b="1" i="1" dirty="0"/>
              <a:t> Hand in all labs. Labs will not be accepted after </a:t>
            </a:r>
            <a:r>
              <a:rPr lang="en-US" b="1" i="1" dirty="0" smtClean="0"/>
              <a:t>Today</a:t>
            </a:r>
            <a:r>
              <a:rPr lang="en-US" b="1" i="1" dirty="0"/>
              <a:t>!!!</a:t>
            </a:r>
            <a:endParaRPr lang="en-US" b="1" i="1" u="sng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Homework: Complete Section 9.2 assessment (PG 10 </a:t>
            </a:r>
            <a:r>
              <a:rPr lang="en-US" b="1" dirty="0" err="1" smtClean="0"/>
              <a:t>oin</a:t>
            </a:r>
            <a:r>
              <a:rPr lang="en-US" b="1" dirty="0" smtClean="0"/>
              <a:t> packet)</a:t>
            </a:r>
          </a:p>
          <a:p>
            <a:pPr marL="0" indent="0">
              <a:buNone/>
            </a:pPr>
            <a:r>
              <a:rPr lang="en-US" b="1" dirty="0" smtClean="0"/>
              <a:t>Study for short (10-20 pts) quiz on naming covalent compounds and acids.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Naming </a:t>
            </a:r>
            <a:r>
              <a:rPr lang="en-US" b="1" dirty="0"/>
              <a:t>Molecular </a:t>
            </a:r>
            <a:r>
              <a:rPr lang="en-US" b="1" dirty="0" smtClean="0"/>
              <a:t>Compounds, acids and bases.</a:t>
            </a:r>
          </a:p>
          <a:p>
            <a:pPr marL="0" indent="0">
              <a:buNone/>
            </a:pPr>
            <a:r>
              <a:rPr lang="en-US" b="1" dirty="0" smtClean="0"/>
              <a:t>Go over HW, Review naming rules, complete Naming Acids and bases WS.</a:t>
            </a:r>
          </a:p>
          <a:p>
            <a:pPr marL="0" indent="0">
              <a:buNone/>
            </a:pP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25Sep2015 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You have a 35 ml solution with a mass of 43 grams. Will this solution float in water or not?</a:t>
            </a:r>
          </a:p>
          <a:p>
            <a:r>
              <a:rPr lang="en-US" dirty="0"/>
              <a:t>Explain your </a:t>
            </a:r>
            <a:r>
              <a:rPr lang="en-US" dirty="0" smtClean="0"/>
              <a:t>reasoning.</a:t>
            </a:r>
            <a:endParaRPr lang="en-US" dirty="0"/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Do homework problems on </a:t>
            </a:r>
            <a:r>
              <a:rPr lang="en-US" b="1" dirty="0" err="1" smtClean="0"/>
              <a:t>pg</a:t>
            </a:r>
            <a:r>
              <a:rPr lang="en-US" b="1" dirty="0" smtClean="0"/>
              <a:t> 10 of packet.</a:t>
            </a:r>
            <a:endParaRPr lang="en-US" b="1" u="sng" dirty="0" smtClean="0"/>
          </a:p>
          <a:p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dirty="0" smtClean="0"/>
              <a:t>Test on Chapter 2 Data </a:t>
            </a:r>
            <a:r>
              <a:rPr lang="en-US" b="1" i="1" dirty="0" err="1" smtClean="0"/>
              <a:t>Anlaysis</a:t>
            </a:r>
            <a:r>
              <a:rPr lang="en-US" b="1" i="1" dirty="0" smtClean="0"/>
              <a:t> will be in about 1 week.</a:t>
            </a:r>
          </a:p>
          <a:p>
            <a:pPr marL="0" indent="0">
              <a:buNone/>
            </a:pPr>
            <a:r>
              <a:rPr lang="en-US" b="1" i="1" dirty="0" smtClean="0"/>
              <a:t>Super moon Eclipse on Sunday </a:t>
            </a:r>
            <a:r>
              <a:rPr lang="en-US" b="1" i="1" dirty="0" err="1" smtClean="0"/>
              <a:t>Nite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r>
              <a:rPr lang="en-US" dirty="0" smtClean="0"/>
              <a:t>Density- </a:t>
            </a:r>
          </a:p>
          <a:p>
            <a:r>
              <a:rPr lang="en-US" dirty="0" smtClean="0"/>
              <a:t>Dimensional Analysis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24Sep2015 Day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</a:t>
            </a:r>
            <a:r>
              <a:rPr lang="en-US" dirty="0" smtClean="0"/>
              <a:t>Use your calculator to solve the following:     </a:t>
            </a:r>
          </a:p>
          <a:p>
            <a:pPr marL="0" indent="0">
              <a:buNone/>
            </a:pPr>
            <a:r>
              <a:rPr lang="en-US" dirty="0" smtClean="0"/>
              <a:t>                  </a:t>
            </a:r>
            <a:r>
              <a:rPr lang="en-US" u="sng" dirty="0" smtClean="0"/>
              <a:t>  (5.31 X 10</a:t>
            </a:r>
            <a:r>
              <a:rPr lang="en-US" u="sng" baseline="30000" dirty="0" smtClean="0"/>
              <a:t>-2</a:t>
            </a:r>
            <a:r>
              <a:rPr lang="en-US" u="sng" dirty="0" smtClean="0"/>
              <a:t>) X (2.46X 10</a:t>
            </a:r>
            <a:r>
              <a:rPr lang="en-US" u="sng" baseline="30000" dirty="0" smtClean="0"/>
              <a:t>5</a:t>
            </a:r>
            <a:r>
              <a:rPr lang="en-US" u="sng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(6.42 X 10</a:t>
            </a:r>
            <a:r>
              <a:rPr lang="en-US" baseline="30000" dirty="0"/>
              <a:t>-2</a:t>
            </a:r>
            <a:r>
              <a:rPr lang="en-US" dirty="0" smtClean="0"/>
              <a:t> ) X (3.21 X 10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Hint: Remember orders of operation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Density WS</a:t>
            </a:r>
            <a:endParaRPr lang="en-US" b="1" u="sng" dirty="0" smtClean="0"/>
          </a:p>
          <a:p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dirty="0" smtClean="0"/>
              <a:t>Test on Chapter 2 Data </a:t>
            </a:r>
            <a:r>
              <a:rPr lang="en-US" b="1" i="1" dirty="0" err="1" smtClean="0"/>
              <a:t>Anlaysis</a:t>
            </a:r>
            <a:r>
              <a:rPr lang="en-US" b="1" i="1" dirty="0" smtClean="0"/>
              <a:t> will be in about 1 week.</a:t>
            </a:r>
          </a:p>
          <a:p>
            <a:pPr marL="0" indent="0">
              <a:buNone/>
            </a:pPr>
            <a:r>
              <a:rPr lang="en-US" b="1" i="1" dirty="0" smtClean="0"/>
              <a:t>Super moon Eclipse on Sunday </a:t>
            </a:r>
            <a:r>
              <a:rPr lang="en-US" b="1" i="1" dirty="0" err="1" smtClean="0"/>
              <a:t>Nite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r>
              <a:rPr lang="en-US" dirty="0" smtClean="0"/>
              <a:t>Scientific notation – Math operations with Calculator</a:t>
            </a:r>
          </a:p>
          <a:p>
            <a:r>
              <a:rPr lang="en-US" dirty="0" smtClean="0"/>
              <a:t>Density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u="sng" dirty="0"/>
              <a:t>(5.31 X 10</a:t>
            </a:r>
            <a:r>
              <a:rPr lang="en-US" u="sng" baseline="30000" dirty="0"/>
              <a:t>-2</a:t>
            </a:r>
            <a:r>
              <a:rPr lang="en-US" u="sng" dirty="0"/>
              <a:t>) X (2.46X 10</a:t>
            </a:r>
            <a:r>
              <a:rPr lang="en-US" u="sng" baseline="30000" dirty="0"/>
              <a:t>5</a:t>
            </a:r>
            <a:r>
              <a:rPr lang="en-US" u="sng" dirty="0" smtClean="0"/>
              <a:t>)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 smtClean="0"/>
              <a:t>           (</a:t>
            </a:r>
            <a:r>
              <a:rPr lang="en-US" dirty="0"/>
              <a:t>6.42 X 10</a:t>
            </a:r>
            <a:r>
              <a:rPr lang="en-US" baseline="30000" dirty="0"/>
              <a:t>-2</a:t>
            </a:r>
            <a:r>
              <a:rPr lang="en-US" dirty="0"/>
              <a:t> ) X (3.21 X 10</a:t>
            </a:r>
            <a:r>
              <a:rPr lang="en-US" baseline="30000" dirty="0"/>
              <a:t>3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=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>
                <a:hlinkClick r:id="rId2"/>
              </a:rPr>
              <a:t>http://</a:t>
            </a:r>
            <a:r>
              <a:rPr lang="en-US" smtClean="0">
                <a:hlinkClick r:id="rId2"/>
              </a:rPr>
              <a:t>www.timeanddate.com/eclipse/lunar/2015-september-28</a:t>
            </a:r>
            <a:endParaRPr lang="en-US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22Sep2015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</a:t>
            </a:r>
            <a:r>
              <a:rPr lang="en-US" dirty="0" smtClean="0"/>
              <a:t>Use your calculator to solve the following: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</a:t>
            </a:r>
            <a:r>
              <a:rPr lang="en-US" u="sng" dirty="0" smtClean="0"/>
              <a:t>  (5.31 X 10</a:t>
            </a:r>
            <a:r>
              <a:rPr lang="en-US" u="sng" baseline="30000" dirty="0" smtClean="0"/>
              <a:t>-2</a:t>
            </a:r>
            <a:r>
              <a:rPr lang="en-US" u="sng" dirty="0" smtClean="0"/>
              <a:t>) X (2.46X 10</a:t>
            </a:r>
            <a:r>
              <a:rPr lang="en-US" u="sng" baseline="30000" dirty="0" smtClean="0"/>
              <a:t>5</a:t>
            </a:r>
            <a:r>
              <a:rPr lang="en-US" u="sng" dirty="0" smtClean="0"/>
              <a:t>)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(6.42 X 10</a:t>
            </a:r>
            <a:r>
              <a:rPr lang="en-US" baseline="30000" dirty="0"/>
              <a:t>-2</a:t>
            </a:r>
            <a:r>
              <a:rPr lang="en-US" dirty="0" smtClean="0"/>
              <a:t> ) X (3.21 X 10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r>
              <a:rPr lang="en-US" b="1" i="1" u="sng" dirty="0" smtClean="0"/>
              <a:t>Homework</a:t>
            </a:r>
            <a:r>
              <a:rPr lang="en-US" b="1" u="sng" dirty="0" smtClean="0"/>
              <a:t>- </a:t>
            </a:r>
            <a:r>
              <a:rPr lang="en-US" b="1" dirty="0" smtClean="0"/>
              <a:t>Complete Density WS</a:t>
            </a:r>
            <a:endParaRPr lang="en-US" b="1" u="sng" dirty="0" smtClean="0"/>
          </a:p>
          <a:p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dirty="0" smtClean="0"/>
              <a:t>Test on Chapter 2 Data </a:t>
            </a:r>
            <a:r>
              <a:rPr lang="en-US" b="1" i="1" dirty="0" err="1" smtClean="0"/>
              <a:t>Anlaysis</a:t>
            </a:r>
            <a:r>
              <a:rPr lang="en-US" b="1" i="1" dirty="0" smtClean="0"/>
              <a:t> will be in about 1 week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r>
              <a:rPr lang="en-US" dirty="0" smtClean="0"/>
              <a:t>Scientific notation – Math operations with Calculator</a:t>
            </a:r>
          </a:p>
          <a:p>
            <a:r>
              <a:rPr lang="en-US" dirty="0" smtClean="0"/>
              <a:t>Density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22Sep2015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</a:t>
            </a:r>
            <a:r>
              <a:rPr lang="en-US" dirty="0" smtClean="0"/>
              <a:t>Use your calculator to solve the following: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(5.31 X 10</a:t>
            </a:r>
            <a:r>
              <a:rPr lang="en-US" baseline="30000" dirty="0" smtClean="0"/>
              <a:t>-2</a:t>
            </a:r>
            <a:r>
              <a:rPr lang="en-US" dirty="0" smtClean="0"/>
              <a:t>) X (2.46X 10</a:t>
            </a:r>
            <a:r>
              <a:rPr lang="en-US" baseline="30000" dirty="0" smtClean="0"/>
              <a:t>5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             (</a:t>
            </a:r>
            <a:r>
              <a:rPr lang="en-US" dirty="0"/>
              <a:t>5.31 X 10</a:t>
            </a:r>
            <a:r>
              <a:rPr lang="en-US" baseline="30000" dirty="0"/>
              <a:t>-2</a:t>
            </a:r>
            <a:r>
              <a:rPr lang="en-US" dirty="0"/>
              <a:t>) </a:t>
            </a:r>
            <a:r>
              <a:rPr lang="en-US" dirty="0" smtClean="0"/>
              <a:t>÷ </a:t>
            </a:r>
            <a:r>
              <a:rPr lang="en-US" dirty="0"/>
              <a:t>(2.46X 10</a:t>
            </a:r>
            <a:r>
              <a:rPr lang="en-US" baseline="30000" dirty="0"/>
              <a:t>5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b="1" i="1" u="sng" dirty="0" smtClean="0"/>
              <a:t>Homework</a:t>
            </a:r>
            <a:r>
              <a:rPr lang="en-US" b="1" u="sng" dirty="0" smtClean="0"/>
              <a:t>- </a:t>
            </a:r>
            <a:r>
              <a:rPr lang="en-US" b="1" dirty="0" smtClean="0"/>
              <a:t>Complete </a:t>
            </a:r>
            <a:r>
              <a:rPr lang="en-US" b="1" smtClean="0"/>
              <a:t>Calculator Practice section </a:t>
            </a:r>
            <a:r>
              <a:rPr lang="en-US" b="1" dirty="0" smtClean="0"/>
              <a:t>1-8 page 8</a:t>
            </a:r>
            <a:endParaRPr lang="en-US" b="1" u="sng" dirty="0" smtClean="0"/>
          </a:p>
          <a:p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dirty="0" smtClean="0"/>
              <a:t>Test on Chapter 2 Data </a:t>
            </a:r>
            <a:r>
              <a:rPr lang="en-US" b="1" i="1" dirty="0" err="1" smtClean="0"/>
              <a:t>Anlaysis</a:t>
            </a:r>
            <a:r>
              <a:rPr lang="en-US" b="1" i="1" dirty="0" smtClean="0"/>
              <a:t> will be in about 1 week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r>
              <a:rPr lang="en-US" dirty="0" smtClean="0"/>
              <a:t>Scientific notation – Math operations with Calculator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/>
              <a:t>5.31 X 10</a:t>
            </a:r>
            <a:r>
              <a:rPr lang="en-US" baseline="30000" dirty="0"/>
              <a:t>-2</a:t>
            </a:r>
            <a:r>
              <a:rPr lang="en-US" dirty="0"/>
              <a:t>) X (2.46X 10</a:t>
            </a:r>
            <a:r>
              <a:rPr lang="en-US" baseline="30000" dirty="0"/>
              <a:t>5</a:t>
            </a:r>
            <a:r>
              <a:rPr lang="en-US" dirty="0" smtClean="0"/>
              <a:t>) = </a:t>
            </a:r>
          </a:p>
          <a:p>
            <a:r>
              <a:rPr lang="en-US" dirty="0" smtClean="0"/>
              <a:t>13.06 X 10</a:t>
            </a:r>
            <a:r>
              <a:rPr lang="en-US" baseline="30000" dirty="0" smtClean="0"/>
              <a:t>3</a:t>
            </a:r>
            <a:r>
              <a:rPr lang="en-US" dirty="0" smtClean="0"/>
              <a:t> or 1.31 X 10</a:t>
            </a:r>
            <a:r>
              <a:rPr lang="en-US" baseline="30000" dirty="0" smtClean="0"/>
              <a:t>4</a:t>
            </a:r>
          </a:p>
          <a:p>
            <a:r>
              <a:rPr lang="en-US" dirty="0" smtClean="0"/>
              <a:t>    (5.31 </a:t>
            </a:r>
            <a:r>
              <a:rPr lang="en-US" dirty="0"/>
              <a:t>X 10</a:t>
            </a:r>
            <a:r>
              <a:rPr lang="en-US" baseline="30000" dirty="0"/>
              <a:t>-2</a:t>
            </a:r>
            <a:r>
              <a:rPr lang="en-US" dirty="0"/>
              <a:t>) ÷ (2.46X 10</a:t>
            </a:r>
            <a:r>
              <a:rPr lang="en-US" baseline="30000" dirty="0"/>
              <a:t>5</a:t>
            </a:r>
            <a:r>
              <a:rPr lang="en-US" dirty="0" smtClean="0"/>
              <a:t>) = 2.16 X 10</a:t>
            </a:r>
            <a:r>
              <a:rPr lang="en-US" baseline="30000" dirty="0" smtClean="0"/>
              <a:t>7</a:t>
            </a:r>
            <a:endParaRPr lang="en-US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3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17Sep2015 Day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</a:t>
            </a:r>
            <a:r>
              <a:rPr lang="en-US" dirty="0" smtClean="0"/>
              <a:t>Look over Chapter 1 notes.</a:t>
            </a:r>
          </a:p>
          <a:p>
            <a:r>
              <a:rPr lang="en-US" b="1" i="1" u="sng" dirty="0" smtClean="0"/>
              <a:t>Homework</a:t>
            </a:r>
            <a:r>
              <a:rPr lang="en-US" b="1" u="sng" dirty="0" smtClean="0"/>
              <a:t>- </a:t>
            </a:r>
            <a:r>
              <a:rPr lang="en-US" b="1" dirty="0" smtClean="0"/>
              <a:t>Complete WS 8 Scientific Notation</a:t>
            </a:r>
            <a:endParaRPr lang="en-US" b="1" u="sng" dirty="0" smtClean="0"/>
          </a:p>
          <a:p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dirty="0" smtClean="0"/>
              <a:t>Quiz on Chapter 1 TODAY!!!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r>
              <a:rPr lang="en-US" dirty="0" smtClean="0"/>
              <a:t>Temperature conversions.</a:t>
            </a:r>
          </a:p>
          <a:p>
            <a:r>
              <a:rPr lang="en-US" dirty="0" smtClean="0"/>
              <a:t>Scientific notation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Wednesday </a:t>
            </a:r>
            <a:r>
              <a:rPr lang="en-US" dirty="0" smtClean="0"/>
              <a:t>16Sep2015 Day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</a:t>
            </a:r>
            <a:r>
              <a:rPr lang="en-US" dirty="0" smtClean="0"/>
              <a:t>What is the SI unit for length? Mass?</a:t>
            </a:r>
          </a:p>
          <a:p>
            <a:r>
              <a:rPr lang="en-US" b="1" i="1" u="sng" dirty="0" smtClean="0"/>
              <a:t>Homework</a:t>
            </a:r>
            <a:r>
              <a:rPr lang="en-US" b="1" u="sng" dirty="0" smtClean="0"/>
              <a:t>- </a:t>
            </a:r>
            <a:r>
              <a:rPr lang="en-US" b="1" dirty="0" smtClean="0"/>
              <a:t>Review study guide for Chapter 1: Intro to Chemistry Quiz Tomorrow</a:t>
            </a:r>
            <a:endParaRPr lang="en-US" b="1" u="sng" dirty="0" smtClean="0"/>
          </a:p>
          <a:p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dirty="0"/>
              <a:t>Chapter 1: Intro to Chemistry Quiz </a:t>
            </a:r>
            <a:r>
              <a:rPr lang="en-US" b="1" dirty="0" smtClean="0"/>
              <a:t>Tomorrow (This will be a short quiz- 10 questions)</a:t>
            </a:r>
            <a:endParaRPr lang="en-US" b="1" u="sng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r>
              <a:rPr lang="en-US" dirty="0" smtClean="0"/>
              <a:t>Begin Chapter 2: </a:t>
            </a:r>
            <a:r>
              <a:rPr lang="en-US" dirty="0"/>
              <a:t>D</a:t>
            </a:r>
            <a:r>
              <a:rPr lang="en-US" dirty="0" smtClean="0"/>
              <a:t>ata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11Sep2015 Day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</a:t>
            </a:r>
            <a:r>
              <a:rPr lang="en-US" dirty="0" smtClean="0"/>
              <a:t>Look over elements for quiz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u="sng" dirty="0" smtClean="0"/>
              <a:t>- None</a:t>
            </a:r>
          </a:p>
          <a:p>
            <a:pPr marL="0" indent="0">
              <a:buNone/>
            </a:pPr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r>
              <a:rPr lang="en-US" dirty="0" smtClean="0"/>
              <a:t>Chapter 1 notes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10Sep2015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</a:t>
            </a:r>
            <a:r>
              <a:rPr lang="en-US" dirty="0" smtClean="0"/>
              <a:t>What are the symbols for potassium, Lead and Sodium?</a:t>
            </a:r>
          </a:p>
          <a:p>
            <a:r>
              <a:rPr lang="en-US" dirty="0" smtClean="0"/>
              <a:t>What are these elements: F, S, P, Be, Ni and W?</a:t>
            </a:r>
            <a:r>
              <a:rPr lang="en-US" dirty="0"/>
              <a:t> 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u="sng" dirty="0" smtClean="0"/>
              <a:t>- Study Element Top 40 for Quiz on Friday</a:t>
            </a:r>
          </a:p>
          <a:p>
            <a:pPr marL="0" indent="0">
              <a:buNone/>
            </a:pPr>
            <a:r>
              <a:rPr lang="en-US" b="1" i="1" dirty="0" smtClean="0"/>
              <a:t>(Hint: Use Mr. Dillon’s Website Jeopardy and Flash card review)</a:t>
            </a:r>
          </a:p>
          <a:p>
            <a:pPr marL="0" indent="0">
              <a:buNone/>
            </a:pPr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dirty="0" smtClean="0"/>
              <a:t>Top 40 Element Quiz will be Friday 9-11-2015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r>
              <a:rPr lang="en-US" dirty="0" smtClean="0"/>
              <a:t>Chapter 1 notes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27Jan2016 Day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Do Now: Take out homework from last night for teacher completion verification.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r>
              <a:rPr lang="en-US" b="1" i="1" dirty="0" smtClean="0"/>
              <a:t>Complete </a:t>
            </a:r>
            <a:r>
              <a:rPr lang="en-US" b="1" i="1" dirty="0" err="1" smtClean="0"/>
              <a:t>Pg</a:t>
            </a:r>
            <a:r>
              <a:rPr lang="en-US" b="1" i="1" dirty="0" smtClean="0"/>
              <a:t> 13 1-10. Draw the </a:t>
            </a:r>
            <a:r>
              <a:rPr lang="en-US" b="1" i="1" dirty="0" err="1" smtClean="0"/>
              <a:t>lewis</a:t>
            </a:r>
            <a:r>
              <a:rPr lang="en-US" b="1" i="1" dirty="0" smtClean="0"/>
              <a:t> dot for each molecule.</a:t>
            </a:r>
          </a:p>
          <a:p>
            <a:pPr marL="0" indent="0">
              <a:buNone/>
            </a:pPr>
            <a:r>
              <a:rPr lang="en-US" b="1" i="1" u="sng" dirty="0"/>
              <a:t>Things to Know:</a:t>
            </a:r>
            <a:r>
              <a:rPr lang="en-US" b="1" i="1" dirty="0"/>
              <a:t> Hand in all labs. Labs will not be accepted after </a:t>
            </a:r>
            <a:r>
              <a:rPr lang="en-US" b="1" i="1" dirty="0" smtClean="0"/>
              <a:t>Today</a:t>
            </a:r>
            <a:r>
              <a:rPr lang="en-US" b="1" i="1" dirty="0"/>
              <a:t>!!!</a:t>
            </a:r>
            <a:endParaRPr lang="en-US" b="1" i="1" u="sng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Homework: </a:t>
            </a:r>
            <a:r>
              <a:rPr lang="en-US" b="1" i="1" dirty="0"/>
              <a:t>Complete </a:t>
            </a:r>
            <a:r>
              <a:rPr lang="en-US" b="1" i="1" dirty="0" err="1"/>
              <a:t>Pg</a:t>
            </a:r>
            <a:r>
              <a:rPr lang="en-US" b="1" i="1" dirty="0"/>
              <a:t> 13 1-10. Draw the </a:t>
            </a:r>
            <a:r>
              <a:rPr lang="en-US" b="1" i="1" dirty="0" smtClean="0"/>
              <a:t>Lewis dot structure </a:t>
            </a:r>
            <a:r>
              <a:rPr lang="en-US" b="1" i="1" dirty="0"/>
              <a:t>for each molecule.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Lewis dot diagrams for molecules</a:t>
            </a:r>
          </a:p>
          <a:p>
            <a:pPr marL="0" indent="0">
              <a:buNone/>
            </a:pP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586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Potassium = K,  Lead = 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Sodium = Na</a:t>
            </a:r>
          </a:p>
          <a:p>
            <a:endParaRPr lang="en-US" dirty="0"/>
          </a:p>
          <a:p>
            <a:r>
              <a:rPr lang="en-US" dirty="0" smtClean="0"/>
              <a:t>F = Fluorine,  S = sulfur , P =phosphorus, </a:t>
            </a:r>
          </a:p>
          <a:p>
            <a:r>
              <a:rPr lang="en-US" dirty="0" smtClean="0"/>
              <a:t>Be = Beryllium, Ni = Nickel, W = Tungsten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</a:t>
            </a:r>
            <a:r>
              <a:rPr lang="en-US" dirty="0"/>
              <a:t>9</a:t>
            </a:r>
            <a:r>
              <a:rPr lang="en-US" dirty="0" smtClean="0"/>
              <a:t>Sep2015 Day 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</a:t>
            </a:r>
            <a:r>
              <a:rPr lang="en-US" dirty="0" smtClean="0"/>
              <a:t>What is Chemistry?</a:t>
            </a:r>
            <a:r>
              <a:rPr lang="en-US" dirty="0"/>
              <a:t> 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u="sng" dirty="0" smtClean="0"/>
              <a:t>- Study Element Top 40 for Quiz on Friday</a:t>
            </a:r>
          </a:p>
          <a:p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smtClean="0"/>
              <a:t>Top </a:t>
            </a:r>
            <a:r>
              <a:rPr lang="en-US" b="1" i="1" dirty="0" smtClean="0"/>
              <a:t>40 Element Quiz will be next Friday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Web Page</a:t>
            </a:r>
          </a:p>
          <a:p>
            <a:r>
              <a:rPr lang="en-US" dirty="0" smtClean="0"/>
              <a:t>Intro to </a:t>
            </a:r>
            <a:r>
              <a:rPr lang="en-US" dirty="0" err="1" smtClean="0"/>
              <a:t>Chem</a:t>
            </a:r>
            <a:r>
              <a:rPr lang="en-US" dirty="0" smtClean="0"/>
              <a:t> 1 Course</a:t>
            </a:r>
          </a:p>
          <a:p>
            <a:r>
              <a:rPr lang="en-US" dirty="0" smtClean="0"/>
              <a:t>Begin Chapter 1 notes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</a:t>
            </a:r>
            <a:r>
              <a:rPr lang="en-US" dirty="0"/>
              <a:t>8</a:t>
            </a:r>
            <a:r>
              <a:rPr lang="en-US" dirty="0" smtClean="0"/>
              <a:t>Sep2015 Day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</a:t>
            </a:r>
            <a:r>
              <a:rPr lang="en-US" dirty="0" smtClean="0"/>
              <a:t>What is Chemistry?</a:t>
            </a:r>
            <a:r>
              <a:rPr lang="en-US" dirty="0"/>
              <a:t> 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u="sng" dirty="0" smtClean="0"/>
              <a:t>- Study Element Top 40 for Quiz on Friday</a:t>
            </a:r>
          </a:p>
          <a:p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 smtClean="0"/>
              <a:t>Things </a:t>
            </a:r>
            <a:r>
              <a:rPr lang="en-US" b="1" i="1" u="sng" dirty="0"/>
              <a:t>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/>
              <a:t> </a:t>
            </a:r>
            <a:r>
              <a:rPr lang="en-US" b="1" i="1" dirty="0" smtClean="0"/>
              <a:t>Top 40 Element Quiz will be next Friday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r>
              <a:rPr lang="en-US" dirty="0" smtClean="0"/>
              <a:t>Class Rules</a:t>
            </a:r>
          </a:p>
          <a:p>
            <a:r>
              <a:rPr lang="en-US" dirty="0" smtClean="0"/>
              <a:t>Safety – Collect Signed Safety contracts and Rules.</a:t>
            </a:r>
          </a:p>
          <a:p>
            <a:r>
              <a:rPr lang="en-US" dirty="0" smtClean="0"/>
              <a:t>Course Syllabus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</a:t>
            </a:r>
            <a:r>
              <a:rPr lang="en-US" dirty="0"/>
              <a:t>4</a:t>
            </a:r>
            <a:r>
              <a:rPr lang="en-US" dirty="0" smtClean="0"/>
              <a:t>Sep2015 Day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</a:t>
            </a:r>
            <a:r>
              <a:rPr lang="en-US" dirty="0" smtClean="0"/>
              <a:t>What is Chemistry?</a:t>
            </a:r>
            <a:r>
              <a:rPr lang="en-US" dirty="0"/>
              <a:t> 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u="sng" dirty="0" smtClean="0"/>
              <a:t>- </a:t>
            </a:r>
          </a:p>
          <a:p>
            <a:r>
              <a:rPr lang="en-US" b="1" dirty="0" smtClean="0"/>
              <a:t>Sign safety Contract and class procedures (Parent and student).</a:t>
            </a:r>
          </a:p>
          <a:p>
            <a:r>
              <a:rPr lang="en-US" b="1" dirty="0" smtClean="0"/>
              <a:t>Read section 1.2 and 1.3 (</a:t>
            </a:r>
            <a:r>
              <a:rPr lang="en-US" b="1" dirty="0" err="1" smtClean="0"/>
              <a:t>pgs</a:t>
            </a:r>
            <a:r>
              <a:rPr lang="en-US" b="1" dirty="0" smtClean="0"/>
              <a:t> 7-15) in text.</a:t>
            </a:r>
            <a:endParaRPr lang="en-US" b="1" dirty="0"/>
          </a:p>
          <a:p>
            <a:r>
              <a:rPr lang="en-US" b="1" i="1" u="sng" dirty="0"/>
              <a:t>Things 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/>
              <a:t> </a:t>
            </a:r>
            <a:r>
              <a:rPr lang="en-US" b="1" i="1" dirty="0" smtClean="0"/>
              <a:t>Top 40 Element Quiz will be next Friday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r>
              <a:rPr lang="en-US" dirty="0" smtClean="0"/>
              <a:t>Class Rules</a:t>
            </a:r>
          </a:p>
          <a:p>
            <a:r>
              <a:rPr lang="en-US" dirty="0" smtClean="0"/>
              <a:t>Safety – Collect Signed Safety contracts and Rules.</a:t>
            </a:r>
          </a:p>
          <a:p>
            <a:r>
              <a:rPr lang="en-US" dirty="0" smtClean="0"/>
              <a:t>Course Syllabus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3Sep2015 Day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u="sng" dirty="0"/>
              <a:t>Warm up</a:t>
            </a:r>
            <a:r>
              <a:rPr lang="en-US" b="1" i="1" dirty="0"/>
              <a:t>: </a:t>
            </a:r>
            <a:r>
              <a:rPr lang="en-US" dirty="0"/>
              <a:t> </a:t>
            </a:r>
            <a:r>
              <a:rPr lang="en-US" dirty="0" smtClean="0"/>
              <a:t>What is Chemistry?</a:t>
            </a:r>
            <a:r>
              <a:rPr lang="en-US" dirty="0"/>
              <a:t> 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u="sng" dirty="0" smtClean="0"/>
              <a:t>- </a:t>
            </a:r>
          </a:p>
          <a:p>
            <a:r>
              <a:rPr lang="en-US" b="1" dirty="0" smtClean="0"/>
              <a:t>Sign safety Contract and class procedures (Parent and student).</a:t>
            </a:r>
          </a:p>
          <a:p>
            <a:r>
              <a:rPr lang="en-US" b="1" dirty="0" smtClean="0"/>
              <a:t>Read section 1.2 and 1.3 (</a:t>
            </a:r>
            <a:r>
              <a:rPr lang="en-US" b="1" dirty="0" err="1" smtClean="0"/>
              <a:t>pgs</a:t>
            </a:r>
            <a:r>
              <a:rPr lang="en-US" b="1" dirty="0" smtClean="0"/>
              <a:t> 7-15) in text.</a:t>
            </a:r>
            <a:endParaRPr lang="en-US" b="1" dirty="0"/>
          </a:p>
          <a:p>
            <a:r>
              <a:rPr lang="en-US" b="1" i="1" u="sng" dirty="0"/>
              <a:t>Things You Need to Know 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r>
              <a:rPr lang="en-US" dirty="0" smtClean="0"/>
              <a:t>Issue text books</a:t>
            </a:r>
          </a:p>
          <a:p>
            <a:r>
              <a:rPr lang="en-US" dirty="0" smtClean="0"/>
              <a:t>Complete student survey</a:t>
            </a:r>
          </a:p>
          <a:p>
            <a:r>
              <a:rPr lang="en-US" dirty="0" smtClean="0"/>
              <a:t>Class Rules</a:t>
            </a:r>
          </a:p>
          <a:p>
            <a:r>
              <a:rPr lang="en-US" dirty="0" smtClean="0"/>
              <a:t>Safety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Chemistry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Mr. Dillon</a:t>
            </a:r>
            <a:endParaRPr lang="en-US" sz="5400" dirty="0"/>
          </a:p>
        </p:txBody>
      </p:sp>
      <p:pic>
        <p:nvPicPr>
          <p:cNvPr id="1026" name="Picture 2" descr="Image result for chemistry anim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676400" cy="190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32ogoqmya1dw8.cloudfront.net/images/research_education/crystallography/quartzTF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787650" cy="24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estanimations.com/Science/Chemistry/chemistry-atom-proton-electron-animation-15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4909"/>
            <a:ext cx="2254250" cy="21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fden-2.phys.uaf.edu/104_spring2004.web.dir/Peratrovich_Totemoff_Project/Images/animatedSpiral2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4038600"/>
            <a:ext cx="320322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Chemistry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 smtClean="0"/>
              <a:t>Mr. Dillon</a:t>
            </a:r>
          </a:p>
          <a:p>
            <a:r>
              <a:rPr lang="en-US" sz="5400" dirty="0" err="1" smtClean="0"/>
              <a:t>Mrs</a:t>
            </a:r>
            <a:r>
              <a:rPr lang="en-US" sz="5400" dirty="0" smtClean="0"/>
              <a:t> Wise</a:t>
            </a:r>
            <a:endParaRPr lang="en-US" sz="5400" dirty="0"/>
          </a:p>
        </p:txBody>
      </p:sp>
      <p:pic>
        <p:nvPicPr>
          <p:cNvPr id="1026" name="Picture 2" descr="Image result for chemistry anim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676400" cy="190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32ogoqmya1dw8.cloudfront.net/images/research_education/crystallography/quartzTF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70525"/>
            <a:ext cx="2787650" cy="24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estanimations.com/Science/Chemistry/chemistry-atom-proton-electron-animation-15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4909"/>
            <a:ext cx="2254250" cy="21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ffden-2.phys.uaf.edu/104_spring2004.web.dir/Peratrovich_Totemoff_Project/Images/animatedSpiral2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4038600"/>
            <a:ext cx="2563091" cy="17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9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27Jan2016 Day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Do Now: Take out homework from last night for teacher completion verification.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Things </a:t>
            </a:r>
            <a:r>
              <a:rPr lang="en-US" b="1" i="1" u="sng" dirty="0"/>
              <a:t>to Know:</a:t>
            </a:r>
            <a:r>
              <a:rPr lang="en-US" b="1" i="1" dirty="0"/>
              <a:t> Hand in all labs. Labs will not be accepted after </a:t>
            </a:r>
            <a:r>
              <a:rPr lang="en-US" b="1" i="1" dirty="0" smtClean="0"/>
              <a:t>Tuesday</a:t>
            </a:r>
            <a:r>
              <a:rPr lang="en-US" b="1" i="1" dirty="0"/>
              <a:t>!!!</a:t>
            </a:r>
            <a:endParaRPr lang="en-US" b="1" i="1" u="sng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Homework: Complete Section 9.2 assessment (PG 10 in packet)</a:t>
            </a:r>
          </a:p>
          <a:p>
            <a:pPr marL="0" indent="0">
              <a:buNone/>
            </a:pPr>
            <a:r>
              <a:rPr lang="en-US" b="1" dirty="0" smtClean="0"/>
              <a:t>Study for short (10-20 pts) quiz on naming covalent compounds and acids.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Check and go over HW, Naming molecules and acids quiz, Molecule lab.</a:t>
            </a:r>
          </a:p>
          <a:p>
            <a:pPr marL="0" indent="0">
              <a:buNone/>
            </a:pP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2,3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27Jan2016 Day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Do Now: Take out homework from last night for teacher completion verification.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r>
              <a:rPr lang="en-US" b="1" i="1" dirty="0" smtClean="0"/>
              <a:t>Classify the following acids as binary or </a:t>
            </a:r>
            <a:r>
              <a:rPr lang="en-US" b="1" i="1" dirty="0" err="1" smtClean="0"/>
              <a:t>oxyacids</a:t>
            </a:r>
            <a:r>
              <a:rPr lang="en-US" b="1" i="1" dirty="0" smtClean="0"/>
              <a:t>, then name them: </a:t>
            </a:r>
            <a:r>
              <a:rPr lang="en-US" b="1" i="1" dirty="0" err="1" smtClean="0"/>
              <a:t>HBr</a:t>
            </a:r>
            <a:r>
              <a:rPr lang="en-US" b="1" i="1" dirty="0" smtClean="0"/>
              <a:t>, H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SO</a:t>
            </a:r>
            <a:r>
              <a:rPr lang="en-US" b="1" i="1" baseline="-25000" dirty="0" smtClean="0"/>
              <a:t>4 </a:t>
            </a:r>
            <a:r>
              <a:rPr lang="en-US" b="1" i="1" dirty="0" smtClean="0"/>
              <a:t>, H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SO</a:t>
            </a:r>
            <a:r>
              <a:rPr lang="en-US" b="1" i="1" baseline="-25000" dirty="0" smtClean="0"/>
              <a:t>3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/>
              <a:t>Things to Know:</a:t>
            </a:r>
            <a:r>
              <a:rPr lang="en-US" b="1" i="1" dirty="0"/>
              <a:t> Hand in all labs. Labs will not be accepted after </a:t>
            </a:r>
            <a:r>
              <a:rPr lang="en-US" b="1" i="1" dirty="0" smtClean="0"/>
              <a:t>Today</a:t>
            </a:r>
            <a:r>
              <a:rPr lang="en-US" b="1" i="1" dirty="0"/>
              <a:t>!!!</a:t>
            </a:r>
            <a:endParaRPr lang="en-US" b="1" i="1" u="sng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Homework: Complete Section 9.2 assessment (PG 10 </a:t>
            </a:r>
            <a:r>
              <a:rPr lang="en-US" b="1" dirty="0" err="1" smtClean="0"/>
              <a:t>oin</a:t>
            </a:r>
            <a:r>
              <a:rPr lang="en-US" b="1" dirty="0" smtClean="0"/>
              <a:t> packet)</a:t>
            </a:r>
          </a:p>
          <a:p>
            <a:pPr marL="0" indent="0">
              <a:buNone/>
            </a:pPr>
            <a:r>
              <a:rPr lang="en-US" b="1" dirty="0" smtClean="0"/>
              <a:t>Study for short (10-20 pts) quiz on naming covalent compounds and acids.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Naming </a:t>
            </a:r>
            <a:r>
              <a:rPr lang="en-US" b="1" dirty="0"/>
              <a:t>Molecular </a:t>
            </a:r>
            <a:r>
              <a:rPr lang="en-US" b="1" dirty="0" smtClean="0"/>
              <a:t>Compounds, acids and bases.</a:t>
            </a:r>
          </a:p>
          <a:p>
            <a:pPr marL="0" indent="0">
              <a:buNone/>
            </a:pPr>
            <a:r>
              <a:rPr lang="en-US" b="1" dirty="0" smtClean="0"/>
              <a:t>Go over HW, Review naming rules, complete Naming Acids and bases WS.</a:t>
            </a:r>
          </a:p>
          <a:p>
            <a:pPr marL="0" indent="0">
              <a:buNone/>
            </a:pP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26Jan2016 Day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Do Now: Take out homework from last night for teacher completion verification.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r>
              <a:rPr lang="en-US" b="1" i="1" dirty="0" smtClean="0"/>
              <a:t>Classify the following acids as binary or </a:t>
            </a:r>
            <a:r>
              <a:rPr lang="en-US" b="1" i="1" dirty="0" err="1" smtClean="0"/>
              <a:t>oxyacids</a:t>
            </a:r>
            <a:r>
              <a:rPr lang="en-US" b="1" i="1" dirty="0" smtClean="0"/>
              <a:t>, then name them: </a:t>
            </a:r>
            <a:r>
              <a:rPr lang="en-US" b="1" i="1" dirty="0" err="1" smtClean="0"/>
              <a:t>HBr</a:t>
            </a:r>
            <a:r>
              <a:rPr lang="en-US" b="1" i="1" dirty="0" smtClean="0"/>
              <a:t>, H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SO</a:t>
            </a:r>
            <a:r>
              <a:rPr lang="en-US" b="1" i="1" baseline="-25000" dirty="0" smtClean="0"/>
              <a:t>4 </a:t>
            </a:r>
            <a:r>
              <a:rPr lang="en-US" b="1" i="1" dirty="0" smtClean="0"/>
              <a:t>, H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SO</a:t>
            </a:r>
            <a:r>
              <a:rPr lang="en-US" b="1" i="1" baseline="-25000" dirty="0" smtClean="0"/>
              <a:t>3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/>
              <a:t>Things to Know:</a:t>
            </a:r>
            <a:r>
              <a:rPr lang="en-US" b="1" i="1" dirty="0"/>
              <a:t> Hand in all labs. Labs will not be accepted after </a:t>
            </a:r>
            <a:r>
              <a:rPr lang="en-US" b="1" i="1" dirty="0" smtClean="0"/>
              <a:t>Tuesday</a:t>
            </a:r>
            <a:r>
              <a:rPr lang="en-US" b="1" i="1" dirty="0"/>
              <a:t>!!!</a:t>
            </a:r>
            <a:endParaRPr lang="en-US" b="1" i="1" u="sng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Homework: Complete Section 9.2 assessment (PG 10 </a:t>
            </a:r>
            <a:r>
              <a:rPr lang="en-US" b="1" dirty="0" err="1" smtClean="0"/>
              <a:t>oin</a:t>
            </a:r>
            <a:r>
              <a:rPr lang="en-US" b="1" dirty="0" smtClean="0"/>
              <a:t> packet)</a:t>
            </a:r>
          </a:p>
          <a:p>
            <a:pPr marL="0" indent="0">
              <a:buNone/>
            </a:pPr>
            <a:r>
              <a:rPr lang="en-US" b="1" dirty="0" smtClean="0"/>
              <a:t>Study for short (10-20 pts) quiz on naming covalent compounds and acids.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Naming </a:t>
            </a:r>
            <a:r>
              <a:rPr lang="en-US" b="1" dirty="0"/>
              <a:t>Molecular </a:t>
            </a:r>
            <a:r>
              <a:rPr lang="en-US" b="1" dirty="0" smtClean="0"/>
              <a:t>Compounds, acids and bases.</a:t>
            </a:r>
          </a:p>
          <a:p>
            <a:pPr marL="0" indent="0">
              <a:buNone/>
            </a:pPr>
            <a:r>
              <a:rPr lang="en-US" b="1" dirty="0" smtClean="0"/>
              <a:t>Go over HW, Review naming rules, complete Naming Acids and bases WS.</a:t>
            </a:r>
          </a:p>
          <a:p>
            <a:pPr marL="0" indent="0">
              <a:buNone/>
            </a:pP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21Jan2016 Day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Do Now: Take out homework from last night for teacher completion verification.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What is the name of: </a:t>
            </a:r>
            <a:r>
              <a:rPr lang="en-US" b="1" i="1" dirty="0" smtClean="0"/>
              <a:t>P</a:t>
            </a:r>
            <a:r>
              <a:rPr lang="en-US" b="1" i="1" baseline="-25000" dirty="0" smtClean="0"/>
              <a:t>4</a:t>
            </a:r>
            <a:r>
              <a:rPr lang="en-US" b="1" i="1" dirty="0" smtClean="0"/>
              <a:t>O</a:t>
            </a:r>
            <a:r>
              <a:rPr lang="en-US" b="1" i="1" baseline="-25000" dirty="0" smtClean="0"/>
              <a:t>3 </a:t>
            </a:r>
            <a:r>
              <a:rPr lang="en-US" b="1" i="1" dirty="0" smtClean="0"/>
              <a:t>; </a:t>
            </a:r>
            <a:r>
              <a:rPr lang="en-US" b="1" i="1" dirty="0" err="1"/>
              <a:t>CCl</a:t>
            </a:r>
            <a:r>
              <a:rPr lang="en-US" b="1" i="1" dirty="0"/>
              <a:t>, N</a:t>
            </a:r>
            <a:r>
              <a:rPr lang="en-US" b="1" i="1" baseline="-25000" dirty="0"/>
              <a:t>9</a:t>
            </a:r>
            <a:r>
              <a:rPr lang="en-US" b="1" i="1" dirty="0"/>
              <a:t>F</a:t>
            </a:r>
            <a:r>
              <a:rPr lang="en-US" b="1" i="1" baseline="-25000" dirty="0"/>
              <a:t>7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/>
              <a:t>Things to Know:</a:t>
            </a:r>
            <a:r>
              <a:rPr lang="en-US" b="1" i="1" dirty="0"/>
              <a:t> Hand in all labs. Labs will not be accepted after Monday!!!</a:t>
            </a:r>
            <a:endParaRPr lang="en-US" b="1" i="1" u="sng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Homework: Complete </a:t>
            </a:r>
            <a:r>
              <a:rPr lang="en-US" b="1" dirty="0"/>
              <a:t>Naming Molecular Compounds </a:t>
            </a:r>
            <a:r>
              <a:rPr lang="en-US" b="1" dirty="0" smtClean="0"/>
              <a:t>(</a:t>
            </a:r>
            <a:r>
              <a:rPr lang="en-US" b="1" dirty="0"/>
              <a:t>WS #28</a:t>
            </a:r>
            <a:r>
              <a:rPr lang="en-US" b="1" dirty="0" smtClean="0"/>
              <a:t>, </a:t>
            </a:r>
            <a:r>
              <a:rPr lang="en-US" b="1" dirty="0" err="1" smtClean="0"/>
              <a:t>pg</a:t>
            </a:r>
            <a:r>
              <a:rPr lang="en-US" b="1" dirty="0" smtClean="0"/>
              <a:t> 9 in packet.)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Naming </a:t>
            </a:r>
            <a:r>
              <a:rPr lang="en-US" b="1" dirty="0"/>
              <a:t>Molecular Compounds</a:t>
            </a:r>
            <a:endParaRPr lang="en-US" b="1" dirty="0" smtClean="0"/>
          </a:p>
          <a:p>
            <a:pPr marL="0" indent="0">
              <a:buNone/>
            </a:pP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21Jan2016 Day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 smtClean="0"/>
              <a:t>Do Now:</a:t>
            </a:r>
            <a:r>
              <a:rPr lang="en-US" b="1" i="1" dirty="0"/>
              <a:t> Take out homework from last night for teacher completion verification.</a:t>
            </a:r>
          </a:p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r>
              <a:rPr lang="en-US" b="1" i="1" dirty="0" smtClean="0"/>
              <a:t>What is the name of: P</a:t>
            </a:r>
            <a:r>
              <a:rPr lang="en-US" b="1" i="1" baseline="-25000" dirty="0" smtClean="0"/>
              <a:t>4</a:t>
            </a:r>
            <a:r>
              <a:rPr lang="en-US" b="1" i="1" dirty="0" smtClean="0"/>
              <a:t>O</a:t>
            </a:r>
            <a:r>
              <a:rPr lang="en-US" b="1" i="1" baseline="-25000" dirty="0" smtClean="0"/>
              <a:t>3 </a:t>
            </a:r>
            <a:r>
              <a:rPr lang="en-US" b="1" i="1" dirty="0" smtClean="0"/>
              <a:t>; </a:t>
            </a:r>
            <a:r>
              <a:rPr lang="en-US" b="1" i="1" dirty="0" err="1" smtClean="0"/>
              <a:t>CCl</a:t>
            </a:r>
            <a:r>
              <a:rPr lang="en-US" b="1" i="1" dirty="0" smtClean="0"/>
              <a:t>, N</a:t>
            </a:r>
            <a:r>
              <a:rPr lang="en-US" b="1" i="1" baseline="-25000" dirty="0" smtClean="0"/>
              <a:t>9</a:t>
            </a:r>
            <a:r>
              <a:rPr lang="en-US" b="1" i="1" dirty="0" smtClean="0"/>
              <a:t>F</a:t>
            </a:r>
            <a:r>
              <a:rPr lang="en-US" b="1" i="1" baseline="-25000" dirty="0" smtClean="0"/>
              <a:t>7</a:t>
            </a:r>
          </a:p>
          <a:p>
            <a:pPr marL="0" indent="0">
              <a:buNone/>
            </a:pPr>
            <a:endParaRPr lang="en-US" b="1" i="1" baseline="-25000" dirty="0" smtClean="0"/>
          </a:p>
          <a:p>
            <a:pPr marL="0" indent="0">
              <a:buNone/>
            </a:pPr>
            <a:r>
              <a:rPr lang="en-US" b="1" i="1" u="sng" dirty="0"/>
              <a:t>Things to Know:</a:t>
            </a:r>
            <a:r>
              <a:rPr lang="en-US" b="1" i="1" dirty="0"/>
              <a:t> Hand in all labs. Labs will not be accepted after Monday!!!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Homework: Read Page 8 Naming acids. In packet. </a:t>
            </a:r>
          </a:p>
          <a:p>
            <a:pPr marL="0" indent="0">
              <a:buNone/>
            </a:pPr>
            <a:r>
              <a:rPr lang="en-US" b="1" i="1" u="sng" dirty="0"/>
              <a:t>Todays 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Models of Molecules Lab</a:t>
            </a:r>
          </a:p>
          <a:p>
            <a:pPr marL="0" indent="0">
              <a:buNone/>
            </a:pP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20Jan2016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u="sng" dirty="0" smtClean="0"/>
              <a:t>D0 NOW: </a:t>
            </a:r>
            <a:r>
              <a:rPr lang="en-US" b="1" i="1" dirty="0" smtClean="0"/>
              <a:t>Take out Homework (</a:t>
            </a:r>
            <a:r>
              <a:rPr lang="en-US" b="1" i="1" dirty="0" err="1" smtClean="0"/>
              <a:t>pg</a:t>
            </a:r>
            <a:r>
              <a:rPr lang="en-US" b="1" i="1" dirty="0" smtClean="0"/>
              <a:t> 3 in packet) and class work from yesterday (</a:t>
            </a:r>
            <a:r>
              <a:rPr lang="en-US" b="1" i="1" dirty="0" err="1" smtClean="0"/>
              <a:t>pg</a:t>
            </a:r>
            <a:r>
              <a:rPr lang="en-US" b="1" i="1" dirty="0" smtClean="0"/>
              <a:t> 5 in packet).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r>
              <a:rPr lang="en-US" b="1" i="1" dirty="0" smtClean="0"/>
              <a:t>What is a diatomic element? Name them (hint: there are 7 total).</a:t>
            </a:r>
          </a:p>
          <a:p>
            <a:pPr marL="0" indent="0">
              <a:buNone/>
            </a:pPr>
            <a:r>
              <a:rPr lang="en-US" b="1" dirty="0" smtClean="0"/>
              <a:t>Homework: Complete </a:t>
            </a:r>
            <a:r>
              <a:rPr lang="en-US" b="1" dirty="0"/>
              <a:t>Naming Molecular Compounds </a:t>
            </a:r>
            <a:r>
              <a:rPr lang="en-US" b="1" dirty="0" smtClean="0"/>
              <a:t>(</a:t>
            </a:r>
            <a:r>
              <a:rPr lang="en-US" b="1" dirty="0"/>
              <a:t>WS #28</a:t>
            </a:r>
            <a:r>
              <a:rPr lang="en-US" b="1" dirty="0" smtClean="0"/>
              <a:t>, </a:t>
            </a:r>
            <a:r>
              <a:rPr lang="en-US" b="1" dirty="0" err="1" smtClean="0"/>
              <a:t>pg</a:t>
            </a:r>
            <a:r>
              <a:rPr lang="en-US" b="1" dirty="0" smtClean="0"/>
              <a:t> 7 in packet.)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u="sng" dirty="0"/>
              <a:t>Todays 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Naming </a:t>
            </a:r>
            <a:r>
              <a:rPr lang="en-US" b="1" dirty="0"/>
              <a:t>Molecular Compounds</a:t>
            </a:r>
            <a:endParaRPr lang="en-US" b="1" dirty="0" smtClean="0"/>
          </a:p>
          <a:p>
            <a:pPr marL="0" indent="0">
              <a:buNone/>
            </a:pP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19Jan2016 Day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r>
              <a:rPr lang="en-US" b="1" i="1" dirty="0" smtClean="0"/>
              <a:t>Look over notes </a:t>
            </a:r>
            <a:r>
              <a:rPr lang="en-US" b="1" i="1" dirty="0"/>
              <a:t>for Chapter 8 Test (Ionic Compounds) 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Homework: None</a:t>
            </a:r>
          </a:p>
          <a:p>
            <a:pPr marL="0" indent="0">
              <a:buNone/>
            </a:pPr>
            <a:r>
              <a:rPr lang="en-US" b="1" i="1" u="sng" dirty="0"/>
              <a:t>Todays 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dirty="0"/>
              <a:t>Chapter 8 Test (Ionic Compounds)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do not write on the Mid Term Exam Booklet!!!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19Jan2016 Day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r>
              <a:rPr lang="en-US" b="1" i="1" dirty="0" smtClean="0"/>
              <a:t>What is an Ionic Bond? Metallic Bond?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 smtClean="0"/>
              <a:t>Do Now: Hand in Warm up sheets from last week.</a:t>
            </a:r>
          </a:p>
          <a:p>
            <a:pPr marL="0" indent="0">
              <a:buNone/>
            </a:pPr>
            <a:r>
              <a:rPr lang="en-US" b="1" i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Homework: Draw Lewis Dot structures for the molecules on the bottom of page 3.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dirty="0" smtClean="0"/>
              <a:t>Chapter 9 </a:t>
            </a:r>
            <a:r>
              <a:rPr lang="en-US" b="1" i="1" dirty="0"/>
              <a:t>Test </a:t>
            </a:r>
            <a:r>
              <a:rPr lang="en-US" b="1" i="1" dirty="0" smtClean="0"/>
              <a:t>(Covalent Bonding) will be next Friday (1-29-2016). </a:t>
            </a:r>
            <a:endParaRPr lang="en-US" b="1" i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u="sng" dirty="0"/>
              <a:t>Todays Learning Objectives</a:t>
            </a:r>
            <a:r>
              <a:rPr lang="en-US" b="1" i="1" u="sng" dirty="0" smtClean="0"/>
              <a:t>:</a:t>
            </a:r>
            <a:r>
              <a:rPr lang="en-US" b="1" i="1" dirty="0" smtClean="0"/>
              <a:t> </a:t>
            </a:r>
          </a:p>
          <a:p>
            <a:pPr marL="0" indent="0">
              <a:buNone/>
            </a:pPr>
            <a:r>
              <a:rPr lang="en-US" b="1" i="1" dirty="0" smtClean="0"/>
              <a:t>Intro to Covalent Bonds</a:t>
            </a:r>
            <a:endParaRPr lang="en-US" b="1" i="1" dirty="0"/>
          </a:p>
          <a:p>
            <a:pPr marL="0" indent="0">
              <a:buNone/>
            </a:pP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15Jan2016 Day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r>
              <a:rPr lang="en-US" b="1" i="1" dirty="0" smtClean="0"/>
              <a:t>What is an Ionic Bond? Metallic Bond?</a:t>
            </a:r>
          </a:p>
          <a:p>
            <a:pPr marL="0" indent="0">
              <a:buNone/>
            </a:pPr>
            <a:r>
              <a:rPr lang="en-US" b="1" dirty="0" smtClean="0"/>
              <a:t>Homework: Draw Lewis Dot structures for the molecules on the bottom of page 3</a:t>
            </a:r>
          </a:p>
          <a:p>
            <a:pPr marL="0" indent="0">
              <a:buNone/>
            </a:pPr>
            <a:r>
              <a:rPr lang="en-US" b="1" i="1" u="sng" dirty="0" smtClean="0"/>
              <a:t>Todays Learning Objectives:</a:t>
            </a:r>
          </a:p>
          <a:p>
            <a:pPr marL="0" indent="0">
              <a:buNone/>
            </a:pPr>
            <a:r>
              <a:rPr lang="en-US" b="1" i="1" dirty="0" smtClean="0"/>
              <a:t>Chapter 9 </a:t>
            </a:r>
            <a:r>
              <a:rPr lang="en-US" b="1" i="1" dirty="0"/>
              <a:t>Test </a:t>
            </a:r>
            <a:r>
              <a:rPr lang="en-US" b="1" i="1" dirty="0" smtClean="0"/>
              <a:t>(Ionic Compounds) will be next Friday ( </a:t>
            </a:r>
            <a:endParaRPr lang="en-US" b="1" i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14Jan2016 Day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r>
              <a:rPr lang="en-US" b="1" i="1" dirty="0" smtClean="0"/>
              <a:t>What are the roman numerals numbers 1 – 6?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dirty="0"/>
              <a:t>Homework: </a:t>
            </a:r>
            <a:r>
              <a:rPr lang="en-US" b="1" i="1" dirty="0" smtClean="0"/>
              <a:t>Study for Chapter 8 Test (Ionic Compounds) tomorrow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Powerpoint</a:t>
            </a:r>
            <a:r>
              <a:rPr lang="en-US" b="1" dirty="0" smtClean="0"/>
              <a:t> notes are on my website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Chapter </a:t>
            </a:r>
            <a:r>
              <a:rPr lang="en-US" b="1" dirty="0"/>
              <a:t>8</a:t>
            </a:r>
            <a:r>
              <a:rPr lang="en-US" b="1" dirty="0" smtClean="0"/>
              <a:t> </a:t>
            </a:r>
            <a:r>
              <a:rPr lang="en-US" b="1" dirty="0"/>
              <a:t>Test: </a:t>
            </a:r>
            <a:r>
              <a:rPr lang="en-US" b="1" dirty="0" smtClean="0"/>
              <a:t>Ionic Compounds will be Friday (tomorrow).</a:t>
            </a:r>
            <a:endParaRPr lang="en-US" b="1" dirty="0"/>
          </a:p>
          <a:p>
            <a:r>
              <a:rPr lang="en-US" b="1" dirty="0" smtClean="0"/>
              <a:t>Homework: </a:t>
            </a: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13Jan2016 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r>
              <a:rPr lang="en-US" b="1" i="1" dirty="0" smtClean="0"/>
              <a:t>What is the name of NH</a:t>
            </a:r>
            <a:r>
              <a:rPr lang="en-US" b="1" i="1" baseline="-25000" dirty="0" smtClean="0"/>
              <a:t>4</a:t>
            </a:r>
            <a:r>
              <a:rPr lang="en-US" b="1" i="1" dirty="0" smtClean="0"/>
              <a:t>OH; what is the formula for Iron VI Phosphate? Gold is multi valent; what is the name of the ionic compound </a:t>
            </a:r>
            <a:r>
              <a:rPr lang="en-US" b="1" i="1" dirty="0" err="1" smtClean="0"/>
              <a:t>AuO</a:t>
            </a:r>
            <a:r>
              <a:rPr lang="en-US" b="1" i="1" dirty="0" smtClean="0"/>
              <a:t>?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Do NOW: </a:t>
            </a:r>
            <a:r>
              <a:rPr lang="en-US" b="1" i="1" dirty="0" smtClean="0"/>
              <a:t>Complete Chapter 8 review 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Chapter </a:t>
            </a:r>
            <a:r>
              <a:rPr lang="en-US" b="1" dirty="0"/>
              <a:t>8</a:t>
            </a:r>
            <a:r>
              <a:rPr lang="en-US" b="1" dirty="0" smtClean="0"/>
              <a:t> </a:t>
            </a:r>
            <a:r>
              <a:rPr lang="en-US" b="1" dirty="0"/>
              <a:t>Test: </a:t>
            </a:r>
            <a:r>
              <a:rPr lang="en-US" b="1" dirty="0" smtClean="0"/>
              <a:t>Ionic Compounds will be Friday.</a:t>
            </a:r>
            <a:endParaRPr lang="en-US" b="1" dirty="0"/>
          </a:p>
          <a:p>
            <a:r>
              <a:rPr lang="en-US" b="1" dirty="0" smtClean="0"/>
              <a:t>Homework: </a:t>
            </a:r>
            <a:r>
              <a:rPr lang="en-US" b="1" i="1" dirty="0"/>
              <a:t>Complete Chapter 8 review 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u="sng" dirty="0" smtClean="0"/>
              <a:t>Section 8.4Metallic bonds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13Jan2016 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r>
              <a:rPr lang="en-US" b="1" i="1" dirty="0" smtClean="0"/>
              <a:t>What is the name of CaCrO</a:t>
            </a:r>
            <a:r>
              <a:rPr lang="en-US" b="1" i="1" baseline="-25000" dirty="0" smtClean="0"/>
              <a:t>4</a:t>
            </a:r>
            <a:r>
              <a:rPr lang="en-US" b="1" i="1" dirty="0" smtClean="0"/>
              <a:t>; what is the formula for Chromium IV </a:t>
            </a:r>
            <a:r>
              <a:rPr lang="en-US" b="1" i="1" dirty="0" err="1" smtClean="0"/>
              <a:t>permangnate</a:t>
            </a:r>
            <a:r>
              <a:rPr lang="en-US" b="1" i="1" dirty="0" smtClean="0"/>
              <a:t>? Tin is multi valent; what is the name of the ionic compound SnO</a:t>
            </a:r>
            <a:r>
              <a:rPr lang="en-US" b="1" i="1" baseline="-25000" dirty="0"/>
              <a:t>2</a:t>
            </a:r>
            <a:r>
              <a:rPr lang="en-US" b="1" i="1" dirty="0" smtClean="0"/>
              <a:t>?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Do NOW: </a:t>
            </a:r>
            <a:r>
              <a:rPr lang="en-US" b="1" i="1" dirty="0" smtClean="0"/>
              <a:t>Complete </a:t>
            </a:r>
            <a:r>
              <a:rPr lang="en-US" b="1" i="1" dirty="0" err="1" smtClean="0"/>
              <a:t>pg</a:t>
            </a:r>
            <a:r>
              <a:rPr lang="en-US" b="1" i="1" dirty="0" smtClean="0"/>
              <a:t> 15 in packet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Things to know: Quiz Today on ionic formulas and naming ionic compounds.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dirty="0" smtClean="0"/>
              <a:t>Chapter </a:t>
            </a:r>
            <a:r>
              <a:rPr lang="en-US" b="1" dirty="0"/>
              <a:t>8</a:t>
            </a:r>
            <a:r>
              <a:rPr lang="en-US" b="1" dirty="0" smtClean="0"/>
              <a:t> </a:t>
            </a:r>
            <a:r>
              <a:rPr lang="en-US" b="1" dirty="0"/>
              <a:t>Test: </a:t>
            </a:r>
            <a:r>
              <a:rPr lang="en-US" b="1" dirty="0" smtClean="0"/>
              <a:t>Ionic Compounds will be Friday.</a:t>
            </a:r>
            <a:endParaRPr lang="en-US" b="1" dirty="0"/>
          </a:p>
          <a:p>
            <a:r>
              <a:rPr lang="en-US" b="1" dirty="0" smtClean="0"/>
              <a:t>Homework:  Complete </a:t>
            </a:r>
            <a:r>
              <a:rPr lang="en-US" b="1" dirty="0" err="1" smtClean="0"/>
              <a:t>pgs</a:t>
            </a:r>
            <a:r>
              <a:rPr lang="en-US" b="1" dirty="0" smtClean="0"/>
              <a:t> 15 and 16 in packet, study for quiz.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u="sng" dirty="0" smtClean="0"/>
              <a:t>Section 8.4Metallic bonds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12Jan2016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r>
              <a:rPr lang="en-US" b="1" i="1" dirty="0" smtClean="0"/>
              <a:t>What is the name of CaCrO</a:t>
            </a:r>
            <a:r>
              <a:rPr lang="en-US" b="1" i="1" baseline="-25000" dirty="0" smtClean="0"/>
              <a:t>4</a:t>
            </a:r>
            <a:r>
              <a:rPr lang="en-US" b="1" i="1" dirty="0" smtClean="0"/>
              <a:t>; what is the formula for Chromium IV </a:t>
            </a:r>
            <a:r>
              <a:rPr lang="en-US" b="1" i="1" dirty="0" err="1" smtClean="0"/>
              <a:t>permangnate</a:t>
            </a:r>
            <a:r>
              <a:rPr lang="en-US" b="1" i="1" dirty="0" smtClean="0"/>
              <a:t>? Tin is multi valent; what is the name of the ionic compound SnO</a:t>
            </a:r>
            <a:r>
              <a:rPr lang="en-US" b="1" i="1" baseline="-25000" dirty="0"/>
              <a:t>2</a:t>
            </a:r>
            <a:r>
              <a:rPr lang="en-US" b="1" i="1" dirty="0" smtClean="0"/>
              <a:t>?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Do NOW: </a:t>
            </a:r>
            <a:r>
              <a:rPr lang="en-US" b="1" i="1" dirty="0" smtClean="0"/>
              <a:t>Complete </a:t>
            </a:r>
            <a:r>
              <a:rPr lang="en-US" b="1" i="1" dirty="0" err="1" smtClean="0"/>
              <a:t>pg</a:t>
            </a:r>
            <a:r>
              <a:rPr lang="en-US" b="1" i="1" dirty="0" smtClean="0"/>
              <a:t> 15 in packet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Things to know: Quiz Today on ionic formulas and naming ionic compounds.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dirty="0" smtClean="0"/>
              <a:t>Chapter </a:t>
            </a:r>
            <a:r>
              <a:rPr lang="en-US" b="1" dirty="0"/>
              <a:t>8</a:t>
            </a:r>
            <a:r>
              <a:rPr lang="en-US" b="1" dirty="0" smtClean="0"/>
              <a:t> </a:t>
            </a:r>
            <a:r>
              <a:rPr lang="en-US" b="1" dirty="0"/>
              <a:t>Test: </a:t>
            </a:r>
            <a:r>
              <a:rPr lang="en-US" b="1" dirty="0" smtClean="0"/>
              <a:t>Ionic Compounds will be Thursday.</a:t>
            </a:r>
            <a:endParaRPr lang="en-US" b="1" dirty="0"/>
          </a:p>
          <a:p>
            <a:r>
              <a:rPr lang="en-US" b="1" dirty="0" smtClean="0"/>
              <a:t>Homework:  Complete </a:t>
            </a:r>
            <a:r>
              <a:rPr lang="en-US" b="1" dirty="0" err="1" smtClean="0"/>
              <a:t>pgs</a:t>
            </a:r>
            <a:r>
              <a:rPr lang="en-US" b="1" dirty="0" smtClean="0"/>
              <a:t> 15 and 16 in packet, study for quiz.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u="sng" dirty="0" smtClean="0"/>
              <a:t>Section 8.4Metallic bonds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11Jan2016 Day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r>
              <a:rPr lang="en-US" b="1" i="1" dirty="0" smtClean="0"/>
              <a:t>What is the name of KMnO</a:t>
            </a:r>
            <a:r>
              <a:rPr lang="en-US" b="1" i="1" baseline="-25000" dirty="0" smtClean="0"/>
              <a:t>4</a:t>
            </a:r>
            <a:r>
              <a:rPr lang="en-US" b="1" i="1" dirty="0" smtClean="0"/>
              <a:t>; what is the formula for aluminum nitrite? Iron is multi valent; what is the name of the ionic compound Fe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O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?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Things to know: Quiz tomorrow on ionic formulas and naming ionic compounds.</a:t>
            </a:r>
            <a:endParaRPr lang="en-US" b="1" i="1" u="sng" dirty="0" smtClean="0"/>
          </a:p>
          <a:p>
            <a:pPr marL="0" indent="0">
              <a:buNone/>
            </a:pPr>
            <a:r>
              <a:rPr lang="en-US" b="1" dirty="0" smtClean="0"/>
              <a:t>Chapter </a:t>
            </a:r>
            <a:r>
              <a:rPr lang="en-US" b="1" dirty="0"/>
              <a:t>8</a:t>
            </a:r>
            <a:r>
              <a:rPr lang="en-US" b="1" dirty="0" smtClean="0"/>
              <a:t> </a:t>
            </a:r>
            <a:r>
              <a:rPr lang="en-US" b="1" dirty="0"/>
              <a:t>Test: </a:t>
            </a:r>
            <a:r>
              <a:rPr lang="en-US" b="1" dirty="0" smtClean="0"/>
              <a:t>Ionic Compounds will be Thursday.</a:t>
            </a:r>
            <a:endParaRPr lang="en-US" b="1" dirty="0"/>
          </a:p>
          <a:p>
            <a:r>
              <a:rPr lang="en-US" b="1" dirty="0" smtClean="0"/>
              <a:t>Homework: Read Sections 8.1, 8.2 and 8.3 in textbook.</a:t>
            </a:r>
          </a:p>
          <a:p>
            <a:r>
              <a:rPr lang="en-US" b="1" dirty="0" smtClean="0"/>
              <a:t>Complete </a:t>
            </a:r>
            <a:r>
              <a:rPr lang="en-US" b="1" dirty="0" err="1" smtClean="0"/>
              <a:t>pgs</a:t>
            </a:r>
            <a:r>
              <a:rPr lang="en-US" b="1" dirty="0" smtClean="0"/>
              <a:t> 15 and 16 in packet, study for quiz.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Writing ionic formulas.</a:t>
            </a:r>
          </a:p>
          <a:p>
            <a:pPr marL="0" indent="0">
              <a:buNone/>
            </a:pPr>
            <a:r>
              <a:rPr lang="en-US" b="1" i="1" dirty="0" smtClean="0"/>
              <a:t>Naming Ionic compounds.</a:t>
            </a:r>
          </a:p>
          <a:p>
            <a:pPr marL="0" indent="0">
              <a:buNone/>
            </a:pPr>
            <a:r>
              <a:rPr lang="en-US" b="1" i="1" dirty="0" smtClean="0"/>
              <a:t>Multi-Valent cations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8Jan2016 Day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 </a:t>
            </a:r>
            <a:r>
              <a:rPr lang="en-US" b="1" i="1" dirty="0" smtClean="0"/>
              <a:t>Look over Notes for Quiz  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Things to know:</a:t>
            </a:r>
            <a:r>
              <a:rPr lang="en-US" b="1" i="1" u="sng" dirty="0"/>
              <a:t> </a:t>
            </a:r>
            <a:r>
              <a:rPr lang="en-US" b="1" dirty="0" smtClean="0"/>
              <a:t>Chapter </a:t>
            </a:r>
            <a:r>
              <a:rPr lang="en-US" b="1" dirty="0"/>
              <a:t>8</a:t>
            </a:r>
            <a:r>
              <a:rPr lang="en-US" b="1" dirty="0" smtClean="0"/>
              <a:t> </a:t>
            </a:r>
            <a:r>
              <a:rPr lang="en-US" b="1" dirty="0"/>
              <a:t>Test: </a:t>
            </a:r>
            <a:r>
              <a:rPr lang="en-US" b="1" dirty="0" smtClean="0"/>
              <a:t>Ionic Compounds will be next Friday.</a:t>
            </a:r>
            <a:endParaRPr lang="en-US" b="1" dirty="0"/>
          </a:p>
          <a:p>
            <a:r>
              <a:rPr lang="en-US" b="1" dirty="0" smtClean="0"/>
              <a:t>Homework: Read Sections 8.1, 8.2 and 8.3 in textbook.</a:t>
            </a:r>
          </a:p>
          <a:p>
            <a:r>
              <a:rPr lang="en-US" b="1" dirty="0" smtClean="0"/>
              <a:t>Complete section 8.3 assessment on </a:t>
            </a:r>
            <a:r>
              <a:rPr lang="en-US" b="1" dirty="0" err="1" smtClean="0"/>
              <a:t>pg</a:t>
            </a:r>
            <a:r>
              <a:rPr lang="en-US" b="1" dirty="0" smtClean="0"/>
              <a:t> 14 of packet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Writing ionic formulas.</a:t>
            </a:r>
          </a:p>
          <a:p>
            <a:pPr marL="0" indent="0">
              <a:buNone/>
            </a:pPr>
            <a:r>
              <a:rPr lang="en-US" b="1" i="1" dirty="0" smtClean="0"/>
              <a:t>Naming Ionic compounds.</a:t>
            </a:r>
          </a:p>
          <a:p>
            <a:pPr marL="0" indent="0">
              <a:buNone/>
            </a:pPr>
            <a:r>
              <a:rPr lang="en-US" b="1" i="1" dirty="0" smtClean="0"/>
              <a:t>Multi-Valent ions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</a:t>
            </a:r>
            <a:r>
              <a:rPr lang="en-US" dirty="0"/>
              <a:t>7</a:t>
            </a:r>
            <a:r>
              <a:rPr lang="en-US" dirty="0" smtClean="0"/>
              <a:t>Jan2016 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4906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/>
              <a:t>What is the formula of Barium </a:t>
            </a:r>
            <a:r>
              <a:rPr lang="en-US" b="1" i="1" dirty="0" smtClean="0"/>
              <a:t>Bromide?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Things to know:</a:t>
            </a:r>
            <a:r>
              <a:rPr lang="en-US" b="1" i="1" u="sng" dirty="0" smtClean="0"/>
              <a:t> Quiz </a:t>
            </a:r>
            <a:r>
              <a:rPr lang="en-US" b="1" dirty="0" smtClean="0"/>
              <a:t>on Polyatomic ions will be on tomorrow. You must know the </a:t>
            </a:r>
            <a:r>
              <a:rPr lang="en-US" b="1" u="sng" dirty="0" smtClean="0"/>
              <a:t>name</a:t>
            </a:r>
            <a:r>
              <a:rPr lang="en-US" b="1" dirty="0" smtClean="0"/>
              <a:t> , </a:t>
            </a:r>
            <a:r>
              <a:rPr lang="en-US" b="1" u="sng" dirty="0" smtClean="0"/>
              <a:t>charge</a:t>
            </a:r>
            <a:r>
              <a:rPr lang="en-US" b="1" dirty="0" smtClean="0"/>
              <a:t> and </a:t>
            </a:r>
            <a:r>
              <a:rPr lang="en-US" b="1" u="sng" dirty="0" smtClean="0"/>
              <a:t>correct formula </a:t>
            </a:r>
            <a:r>
              <a:rPr lang="en-US" b="1" dirty="0" smtClean="0"/>
              <a:t>for all 7.</a:t>
            </a:r>
          </a:p>
          <a:p>
            <a:pPr marL="0" indent="0">
              <a:buNone/>
            </a:pPr>
            <a:r>
              <a:rPr lang="en-US" b="1" dirty="0" smtClean="0"/>
              <a:t>Chapter </a:t>
            </a:r>
            <a:r>
              <a:rPr lang="en-US" b="1" dirty="0"/>
              <a:t>8</a:t>
            </a:r>
            <a:r>
              <a:rPr lang="en-US" b="1" dirty="0" smtClean="0"/>
              <a:t> </a:t>
            </a:r>
            <a:r>
              <a:rPr lang="en-US" b="1" dirty="0"/>
              <a:t>Test: </a:t>
            </a:r>
            <a:r>
              <a:rPr lang="en-US" b="1" dirty="0" smtClean="0"/>
              <a:t>Ionic Compounds will be in about 7 days.</a:t>
            </a:r>
            <a:endParaRPr lang="en-US" b="1" dirty="0"/>
          </a:p>
          <a:p>
            <a:r>
              <a:rPr lang="en-US" b="1" dirty="0" smtClean="0"/>
              <a:t>Homework: Read Sections 8.1, 8.2 and 8.3 in textbook.</a:t>
            </a:r>
          </a:p>
          <a:p>
            <a:r>
              <a:rPr lang="en-US" b="1" dirty="0" smtClean="0"/>
              <a:t>Complete section 8.3 assessment on </a:t>
            </a:r>
            <a:r>
              <a:rPr lang="en-US" b="1" dirty="0" err="1" smtClean="0"/>
              <a:t>pg</a:t>
            </a:r>
            <a:r>
              <a:rPr lang="en-US" b="1" dirty="0" smtClean="0"/>
              <a:t> 14 of packet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Writing ionic formulas.</a:t>
            </a:r>
          </a:p>
          <a:p>
            <a:pPr marL="0" indent="0">
              <a:buNone/>
            </a:pPr>
            <a:r>
              <a:rPr lang="en-US" b="1" i="1" dirty="0" smtClean="0"/>
              <a:t>Naming Ionic compounds.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</a:t>
            </a:r>
            <a:r>
              <a:rPr lang="en-US" dirty="0"/>
              <a:t>7</a:t>
            </a:r>
            <a:r>
              <a:rPr lang="en-US" dirty="0" smtClean="0"/>
              <a:t>Jan2016 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 smtClean="0"/>
              <a:t>Do Now: Complete page 7 in packet (just write the formula)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Things to know:</a:t>
            </a:r>
            <a:r>
              <a:rPr lang="en-US" b="1" i="1" u="sng" dirty="0" smtClean="0"/>
              <a:t> Quiz </a:t>
            </a:r>
            <a:r>
              <a:rPr lang="en-US" b="1" dirty="0" smtClean="0"/>
              <a:t>on Polyatomic ions will be on tomorrow. You must know the </a:t>
            </a:r>
            <a:r>
              <a:rPr lang="en-US" b="1" u="sng" dirty="0" smtClean="0"/>
              <a:t>name</a:t>
            </a:r>
            <a:r>
              <a:rPr lang="en-US" b="1" dirty="0" smtClean="0"/>
              <a:t> , </a:t>
            </a:r>
            <a:r>
              <a:rPr lang="en-US" b="1" u="sng" dirty="0" smtClean="0"/>
              <a:t>charge</a:t>
            </a:r>
            <a:r>
              <a:rPr lang="en-US" b="1" dirty="0" smtClean="0"/>
              <a:t> and </a:t>
            </a:r>
            <a:r>
              <a:rPr lang="en-US" b="1" u="sng" dirty="0" smtClean="0"/>
              <a:t>correct formula </a:t>
            </a:r>
            <a:r>
              <a:rPr lang="en-US" b="1" dirty="0" smtClean="0"/>
              <a:t>for all 7.</a:t>
            </a:r>
          </a:p>
          <a:p>
            <a:pPr marL="0" indent="0">
              <a:buNone/>
            </a:pPr>
            <a:r>
              <a:rPr lang="en-US" b="1" dirty="0" smtClean="0"/>
              <a:t>Chapter </a:t>
            </a:r>
            <a:r>
              <a:rPr lang="en-US" b="1" dirty="0"/>
              <a:t>8</a:t>
            </a:r>
            <a:r>
              <a:rPr lang="en-US" b="1" dirty="0" smtClean="0"/>
              <a:t> </a:t>
            </a:r>
            <a:r>
              <a:rPr lang="en-US" b="1" dirty="0"/>
              <a:t>Test: </a:t>
            </a:r>
            <a:r>
              <a:rPr lang="en-US" b="1" dirty="0" smtClean="0"/>
              <a:t>Ionic Compounds will be in about 7 days.</a:t>
            </a:r>
            <a:endParaRPr lang="en-US" b="1" dirty="0"/>
          </a:p>
          <a:p>
            <a:r>
              <a:rPr lang="en-US" b="1" dirty="0" smtClean="0"/>
              <a:t>Homework: Read Sections 8.1, 8.2 and 8.3 in textbook.</a:t>
            </a:r>
          </a:p>
          <a:p>
            <a:r>
              <a:rPr lang="en-US" b="1" dirty="0" smtClean="0"/>
              <a:t>Complete section 8.3 assessment on </a:t>
            </a:r>
            <a:r>
              <a:rPr lang="en-US" b="1" dirty="0" err="1" smtClean="0"/>
              <a:t>pg</a:t>
            </a:r>
            <a:r>
              <a:rPr lang="en-US" b="1" dirty="0" smtClean="0"/>
              <a:t> 14 of packet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Writing ionic formulas.</a:t>
            </a:r>
          </a:p>
          <a:p>
            <a:pPr marL="0" indent="0">
              <a:buNone/>
            </a:pPr>
            <a:r>
              <a:rPr lang="en-US" b="1" i="1" dirty="0" smtClean="0"/>
              <a:t>Naming Ionic compounds.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“Fat” Tuesday 9Feb2016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/>
              <a:t>What is the name of these compounds? </a:t>
            </a:r>
            <a:r>
              <a:rPr lang="en-US" b="1" i="1" dirty="0" smtClean="0"/>
              <a:t>Mg</a:t>
            </a:r>
            <a:r>
              <a:rPr lang="en-US" b="1" i="1" baseline="-25000" dirty="0" smtClean="0"/>
              <a:t>3</a:t>
            </a:r>
            <a:r>
              <a:rPr lang="en-US" b="1" i="1" dirty="0" smtClean="0"/>
              <a:t>(PO</a:t>
            </a:r>
            <a:r>
              <a:rPr lang="en-US" b="1" i="1" baseline="-25000" dirty="0" smtClean="0"/>
              <a:t>4</a:t>
            </a:r>
            <a:r>
              <a:rPr lang="en-US" b="1" i="1" dirty="0" smtClean="0"/>
              <a:t>)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            H</a:t>
            </a:r>
            <a:r>
              <a:rPr lang="en-US" b="1" i="1" baseline="-25000" dirty="0"/>
              <a:t>2</a:t>
            </a:r>
            <a:r>
              <a:rPr lang="en-US" b="1" i="1" dirty="0" smtClean="0"/>
              <a:t>S            N</a:t>
            </a:r>
            <a:r>
              <a:rPr lang="en-US" b="1" i="1" baseline="-25000" dirty="0" smtClean="0"/>
              <a:t>7</a:t>
            </a:r>
            <a:r>
              <a:rPr lang="en-US" b="1" i="1" dirty="0" smtClean="0"/>
              <a:t>H</a:t>
            </a:r>
            <a:r>
              <a:rPr lang="en-US" b="1" i="1" baseline="-25000" dirty="0" smtClean="0"/>
              <a:t>5</a:t>
            </a:r>
          </a:p>
          <a:p>
            <a:pPr marL="0" indent="0">
              <a:buNone/>
            </a:pPr>
            <a:r>
              <a:rPr lang="en-US" b="1" i="1" dirty="0" smtClean="0"/>
              <a:t>Things </a:t>
            </a:r>
            <a:r>
              <a:rPr lang="en-US" b="1" i="1" dirty="0"/>
              <a:t>to Know: 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Mid Term will be on Wednesday Feb 10, 2015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dirty="0" smtClean="0"/>
              <a:t>Homework: Study for Chemistry Mid term </a:t>
            </a:r>
          </a:p>
          <a:p>
            <a:pPr marL="0" indent="0">
              <a:buNone/>
            </a:pPr>
            <a:endParaRPr lang="en-US" b="1" i="1" u="sng" dirty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dirty="0" smtClean="0"/>
              <a:t>Part 1 Review for Mid Term.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6Jan2016 Day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u="sng" dirty="0" smtClean="0"/>
              <a:t>Warm up: </a:t>
            </a:r>
            <a:r>
              <a:rPr lang="en-US" b="1" i="1" dirty="0" smtClean="0"/>
              <a:t>What is the formula of Barium Bromide</a:t>
            </a:r>
            <a:endParaRPr lang="en-US" b="1" i="1" u="sng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Things to know:</a:t>
            </a:r>
            <a:r>
              <a:rPr lang="en-US" b="1" i="1" u="sng" dirty="0" smtClean="0"/>
              <a:t> Quiz </a:t>
            </a:r>
            <a:r>
              <a:rPr lang="en-US" b="1" dirty="0" smtClean="0"/>
              <a:t>on Polyatomic ions will be on tomorrow. You must know the </a:t>
            </a:r>
            <a:r>
              <a:rPr lang="en-US" b="1" u="sng" dirty="0" smtClean="0"/>
              <a:t>name</a:t>
            </a:r>
            <a:r>
              <a:rPr lang="en-US" b="1" dirty="0" smtClean="0"/>
              <a:t> , </a:t>
            </a:r>
            <a:r>
              <a:rPr lang="en-US" b="1" u="sng" dirty="0" smtClean="0"/>
              <a:t>charge</a:t>
            </a:r>
            <a:r>
              <a:rPr lang="en-US" b="1" dirty="0" smtClean="0"/>
              <a:t> and </a:t>
            </a:r>
            <a:r>
              <a:rPr lang="en-US" b="1" u="sng" dirty="0" smtClean="0"/>
              <a:t>correct formula </a:t>
            </a:r>
            <a:r>
              <a:rPr lang="en-US" b="1" dirty="0" smtClean="0"/>
              <a:t>for all 7.</a:t>
            </a:r>
          </a:p>
          <a:p>
            <a:pPr marL="0" indent="0">
              <a:buNone/>
            </a:pPr>
            <a:r>
              <a:rPr lang="en-US" b="1" dirty="0" smtClean="0"/>
              <a:t>Chapter </a:t>
            </a:r>
            <a:r>
              <a:rPr lang="en-US" b="1" dirty="0"/>
              <a:t>8</a:t>
            </a:r>
            <a:r>
              <a:rPr lang="en-US" b="1" dirty="0" smtClean="0"/>
              <a:t> </a:t>
            </a:r>
            <a:r>
              <a:rPr lang="en-US" b="1" dirty="0"/>
              <a:t>Test: </a:t>
            </a:r>
            <a:r>
              <a:rPr lang="en-US" b="1" dirty="0" smtClean="0"/>
              <a:t>Ionic Compounds will be in about 7 days.</a:t>
            </a:r>
            <a:endParaRPr lang="en-US" b="1" dirty="0"/>
          </a:p>
          <a:p>
            <a:r>
              <a:rPr lang="en-US" b="1" dirty="0" smtClean="0"/>
              <a:t>Homework: Read Sections 8.1, 8.2 and 8.3 in textbook.</a:t>
            </a:r>
          </a:p>
          <a:p>
            <a:r>
              <a:rPr lang="en-US" b="1" dirty="0" smtClean="0"/>
              <a:t>Complete practice problems on page 14 of packet. and 11 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The formation and nature of ionic bonds.</a:t>
            </a:r>
          </a:p>
          <a:p>
            <a:pPr marL="0" indent="0">
              <a:buNone/>
            </a:pPr>
            <a:r>
              <a:rPr lang="en-US" b="1" i="1" dirty="0" smtClean="0"/>
              <a:t>Writing ionic formulas.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</a:t>
            </a:r>
            <a:r>
              <a:rPr lang="en-US" dirty="0"/>
              <a:t>5</a:t>
            </a:r>
            <a:r>
              <a:rPr lang="en-US" dirty="0" smtClean="0"/>
              <a:t>Jan2016 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u="sng" dirty="0" smtClean="0"/>
              <a:t>Warm up:</a:t>
            </a:r>
            <a:r>
              <a:rPr lang="en-US" i="1" dirty="0" smtClean="0"/>
              <a:t> What is an ionic bond?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Things to know:</a:t>
            </a:r>
          </a:p>
          <a:p>
            <a:pPr marL="0" indent="0">
              <a:buNone/>
            </a:pPr>
            <a:r>
              <a:rPr lang="en-US" b="1" i="1" u="sng" dirty="0" smtClean="0"/>
              <a:t> Quiz </a:t>
            </a:r>
            <a:r>
              <a:rPr lang="en-US" b="1" dirty="0" smtClean="0"/>
              <a:t>on Polyatomic ions (</a:t>
            </a:r>
            <a:r>
              <a:rPr lang="en-US" b="1" dirty="0" err="1" smtClean="0"/>
              <a:t>pg</a:t>
            </a:r>
            <a:r>
              <a:rPr lang="en-US" b="1" dirty="0" smtClean="0"/>
              <a:t> 12 in packet) will be on Friday. You must know the </a:t>
            </a:r>
            <a:r>
              <a:rPr lang="en-US" b="1" u="sng" dirty="0" smtClean="0"/>
              <a:t>name</a:t>
            </a:r>
            <a:r>
              <a:rPr lang="en-US" b="1" dirty="0" smtClean="0"/>
              <a:t> , </a:t>
            </a:r>
            <a:r>
              <a:rPr lang="en-US" b="1" u="sng" dirty="0" smtClean="0"/>
              <a:t>charge</a:t>
            </a:r>
            <a:r>
              <a:rPr lang="en-US" b="1" dirty="0" smtClean="0"/>
              <a:t> and </a:t>
            </a:r>
            <a:r>
              <a:rPr lang="en-US" b="1" u="sng" dirty="0" smtClean="0"/>
              <a:t>correct formula </a:t>
            </a:r>
            <a:r>
              <a:rPr lang="en-US" b="1" dirty="0" smtClean="0"/>
              <a:t>for all 7.</a:t>
            </a:r>
          </a:p>
          <a:p>
            <a:pPr marL="0" indent="0">
              <a:buNone/>
            </a:pPr>
            <a:r>
              <a:rPr lang="en-US" b="1" dirty="0" smtClean="0"/>
              <a:t>Chapter </a:t>
            </a:r>
            <a:r>
              <a:rPr lang="en-US" b="1" dirty="0"/>
              <a:t>8</a:t>
            </a:r>
            <a:r>
              <a:rPr lang="en-US" b="1" dirty="0" smtClean="0"/>
              <a:t> </a:t>
            </a:r>
            <a:r>
              <a:rPr lang="en-US" b="1" dirty="0"/>
              <a:t>Test: </a:t>
            </a:r>
            <a:r>
              <a:rPr lang="en-US" b="1" dirty="0" smtClean="0"/>
              <a:t>Ionic Compounds will be in about 9 days.</a:t>
            </a:r>
            <a:endParaRPr lang="en-US" b="1" dirty="0"/>
          </a:p>
          <a:p>
            <a:r>
              <a:rPr lang="en-US" b="1" dirty="0" smtClean="0"/>
              <a:t>Homework: Complete Practice problems 7-11 on </a:t>
            </a:r>
            <a:r>
              <a:rPr lang="en-US" b="1" dirty="0" err="1" smtClean="0"/>
              <a:t>pg</a:t>
            </a:r>
            <a:r>
              <a:rPr lang="en-US" b="1" dirty="0" smtClean="0"/>
              <a:t> 5 and section 8.2 assessment on </a:t>
            </a:r>
            <a:r>
              <a:rPr lang="en-US" b="1" dirty="0" err="1" smtClean="0"/>
              <a:t>pg</a:t>
            </a:r>
            <a:r>
              <a:rPr lang="en-US" b="1" dirty="0" smtClean="0"/>
              <a:t> 6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The formation and nature of ionic bonds.</a:t>
            </a:r>
          </a:p>
          <a:p>
            <a:pPr marL="0" indent="0">
              <a:buNone/>
            </a:pPr>
            <a:r>
              <a:rPr lang="en-US" b="1" i="1" dirty="0" smtClean="0"/>
              <a:t>Writing ionic formulas.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4Jan2016 Day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u="sng" dirty="0" smtClean="0"/>
              <a:t>Goals</a:t>
            </a:r>
            <a:r>
              <a:rPr lang="en-US" u="sng" dirty="0" smtClean="0"/>
              <a:t>:</a:t>
            </a:r>
            <a:r>
              <a:rPr lang="en-US" dirty="0" smtClean="0"/>
              <a:t> Writing chemical formulas</a:t>
            </a:r>
          </a:p>
          <a:p>
            <a:pPr marL="0" indent="0">
              <a:buNone/>
            </a:pPr>
            <a:r>
              <a:rPr lang="en-US" dirty="0" smtClean="0"/>
              <a:t>              Naming ionic compounds and acids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Things to know:</a:t>
            </a:r>
          </a:p>
          <a:p>
            <a:pPr marL="0" indent="0">
              <a:buNone/>
            </a:pPr>
            <a:r>
              <a:rPr lang="en-US" b="1" i="1" u="sng" dirty="0" smtClean="0"/>
              <a:t> Quiz </a:t>
            </a:r>
            <a:r>
              <a:rPr lang="en-US" b="1" dirty="0" smtClean="0"/>
              <a:t>on Polyatomic ions (</a:t>
            </a:r>
            <a:r>
              <a:rPr lang="en-US" b="1" dirty="0" err="1" smtClean="0"/>
              <a:t>pg</a:t>
            </a:r>
            <a:r>
              <a:rPr lang="en-US" b="1" dirty="0" smtClean="0"/>
              <a:t> 12 in packet) will be on Friday. You must know the </a:t>
            </a:r>
            <a:r>
              <a:rPr lang="en-US" b="1" u="sng" dirty="0" smtClean="0"/>
              <a:t>name</a:t>
            </a:r>
            <a:r>
              <a:rPr lang="en-US" b="1" dirty="0" smtClean="0"/>
              <a:t> , </a:t>
            </a:r>
            <a:r>
              <a:rPr lang="en-US" b="1" u="sng" dirty="0" smtClean="0"/>
              <a:t>charge</a:t>
            </a:r>
            <a:r>
              <a:rPr lang="en-US" b="1" dirty="0" smtClean="0"/>
              <a:t> and </a:t>
            </a:r>
            <a:r>
              <a:rPr lang="en-US" b="1" u="sng" dirty="0" smtClean="0"/>
              <a:t>correct formula </a:t>
            </a:r>
            <a:r>
              <a:rPr lang="en-US" b="1" dirty="0" smtClean="0"/>
              <a:t>for all 7.</a:t>
            </a:r>
          </a:p>
          <a:p>
            <a:pPr marL="0" indent="0">
              <a:buNone/>
            </a:pPr>
            <a:r>
              <a:rPr lang="en-US" b="1" dirty="0" smtClean="0"/>
              <a:t>Chapter </a:t>
            </a:r>
            <a:r>
              <a:rPr lang="en-US" b="1" dirty="0"/>
              <a:t>8</a:t>
            </a:r>
            <a:r>
              <a:rPr lang="en-US" b="1" dirty="0" smtClean="0"/>
              <a:t> </a:t>
            </a:r>
            <a:r>
              <a:rPr lang="en-US" b="1" dirty="0"/>
              <a:t>Test: </a:t>
            </a:r>
            <a:r>
              <a:rPr lang="en-US" b="1" dirty="0" smtClean="0"/>
              <a:t>Ionic Compounds will be in about 10 days.</a:t>
            </a:r>
            <a:endParaRPr lang="en-US" b="1" dirty="0"/>
          </a:p>
          <a:p>
            <a:r>
              <a:rPr lang="en-US" b="1" dirty="0" smtClean="0"/>
              <a:t>Homework: Complete Section 8.1 assessment (</a:t>
            </a:r>
            <a:r>
              <a:rPr lang="en-US" b="1" dirty="0" err="1" smtClean="0"/>
              <a:t>Pg</a:t>
            </a:r>
            <a:r>
              <a:rPr lang="en-US" b="1" dirty="0" smtClean="0"/>
              <a:t> 3 of packet)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Forming chemical bonds.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Monday 4Jan2016 </a:t>
            </a:r>
            <a:r>
              <a:rPr lang="en-US" dirty="0" smtClean="0"/>
              <a:t>Day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u="sng" dirty="0" smtClean="0"/>
              <a:t>Goals</a:t>
            </a:r>
            <a:r>
              <a:rPr lang="en-US" u="sng" dirty="0" smtClean="0"/>
              <a:t>:</a:t>
            </a:r>
            <a:r>
              <a:rPr lang="en-US" dirty="0" smtClean="0"/>
              <a:t> Writing chemical formulas</a:t>
            </a:r>
          </a:p>
          <a:p>
            <a:pPr marL="0" indent="0">
              <a:buNone/>
            </a:pPr>
            <a:r>
              <a:rPr lang="en-US" dirty="0" smtClean="0"/>
              <a:t>              Naming ionic compounds and acids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Things to know:</a:t>
            </a:r>
          </a:p>
          <a:p>
            <a:pPr marL="0" indent="0">
              <a:buNone/>
            </a:pPr>
            <a:r>
              <a:rPr lang="en-US" b="1" i="1" u="sng" dirty="0" smtClean="0"/>
              <a:t> Quiz </a:t>
            </a:r>
            <a:r>
              <a:rPr lang="en-US" b="1" dirty="0" smtClean="0"/>
              <a:t>on Polyatomic ions (</a:t>
            </a:r>
            <a:r>
              <a:rPr lang="en-US" b="1" dirty="0" err="1" smtClean="0"/>
              <a:t>pg</a:t>
            </a:r>
            <a:r>
              <a:rPr lang="en-US" b="1" dirty="0" smtClean="0"/>
              <a:t> 12 in packet) will be on Friday. You must know the </a:t>
            </a:r>
            <a:r>
              <a:rPr lang="en-US" b="1" u="sng" dirty="0" smtClean="0"/>
              <a:t>name</a:t>
            </a:r>
            <a:r>
              <a:rPr lang="en-US" b="1" dirty="0" smtClean="0"/>
              <a:t> , </a:t>
            </a:r>
            <a:r>
              <a:rPr lang="en-US" b="1" u="sng" dirty="0" smtClean="0"/>
              <a:t>charge</a:t>
            </a:r>
            <a:r>
              <a:rPr lang="en-US" b="1" dirty="0" smtClean="0"/>
              <a:t> and </a:t>
            </a:r>
            <a:r>
              <a:rPr lang="en-US" b="1" u="sng" dirty="0" smtClean="0"/>
              <a:t>correct formula </a:t>
            </a:r>
            <a:r>
              <a:rPr lang="en-US" b="1" dirty="0" smtClean="0"/>
              <a:t>for all 7.</a:t>
            </a:r>
          </a:p>
          <a:p>
            <a:pPr marL="0" indent="0">
              <a:buNone/>
            </a:pPr>
            <a:r>
              <a:rPr lang="en-US" b="1" dirty="0" smtClean="0"/>
              <a:t>Chapter </a:t>
            </a:r>
            <a:r>
              <a:rPr lang="en-US" b="1" dirty="0"/>
              <a:t>8</a:t>
            </a:r>
            <a:r>
              <a:rPr lang="en-US" b="1" dirty="0" smtClean="0"/>
              <a:t> </a:t>
            </a:r>
            <a:r>
              <a:rPr lang="en-US" b="1" dirty="0"/>
              <a:t>Test: </a:t>
            </a:r>
            <a:r>
              <a:rPr lang="en-US" b="1" dirty="0" smtClean="0"/>
              <a:t>Ionic Compounds will be in about 10 days.</a:t>
            </a:r>
            <a:endParaRPr lang="en-US" b="1" dirty="0"/>
          </a:p>
          <a:p>
            <a:r>
              <a:rPr lang="en-US" b="1" dirty="0" smtClean="0"/>
              <a:t>Homework: Complete Section 8.1 assessment (</a:t>
            </a:r>
            <a:r>
              <a:rPr lang="en-US" b="1" dirty="0" err="1" smtClean="0"/>
              <a:t>Pg</a:t>
            </a:r>
            <a:r>
              <a:rPr lang="en-US" b="1" dirty="0" smtClean="0"/>
              <a:t> 3 of packet)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Forming chemical bonds.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18Dec2015 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Extra credit available: up to 10 cans. Due Tomorrow.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Chapter </a:t>
            </a:r>
            <a:r>
              <a:rPr lang="en-US" b="1" dirty="0"/>
              <a:t>6 Test: The Periodic Table and Periodic Law will be </a:t>
            </a:r>
            <a:r>
              <a:rPr lang="en-US" b="1" dirty="0" smtClean="0"/>
              <a:t>on Friday.</a:t>
            </a: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Review for test</a:t>
            </a:r>
          </a:p>
          <a:p>
            <a:pPr marL="0" indent="0">
              <a:buNone/>
            </a:pPr>
            <a:r>
              <a:rPr lang="en-US" b="1" i="1" dirty="0" smtClean="0"/>
              <a:t>Go over Chapter 6 study guide.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18Dec2015 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Complete the “Element Brochure” Lab Project  (by break).</a:t>
            </a:r>
          </a:p>
          <a:p>
            <a:pPr marL="0" indent="0">
              <a:buNone/>
            </a:pPr>
            <a:r>
              <a:rPr lang="en-US" b="1" dirty="0" smtClean="0"/>
              <a:t>Warm-up: Look over notes for Chapter 6 Test TODAY!!!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Chapter 6 Test is TODAY!!!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Today’s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16Dec2015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Complete the “Element Brochure” Lab Project  (by break).</a:t>
            </a:r>
          </a:p>
          <a:p>
            <a:pPr marL="0" indent="0">
              <a:buNone/>
            </a:pPr>
            <a:r>
              <a:rPr lang="en-US" b="1" dirty="0" smtClean="0"/>
              <a:t>Warm-up: Look over notes for Chapter 6 Test TODAY!!!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Chapter 6 Test is TODAY!!!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Today’s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16Dec2015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Study for Chapter 6 Test: The Periodic Table and </a:t>
            </a:r>
            <a:r>
              <a:rPr lang="en-US" b="1" dirty="0"/>
              <a:t>T</a:t>
            </a:r>
            <a:r>
              <a:rPr lang="en-US" b="1" dirty="0" smtClean="0"/>
              <a:t>he Periodic Law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Extra credit available: up to 10 cans. Due Tomorrow.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Chapter 6 Test: The Periodic Table and Periodic Law will be </a:t>
            </a:r>
            <a:r>
              <a:rPr lang="en-US" b="1" dirty="0" smtClean="0"/>
              <a:t>on Friday.</a:t>
            </a: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Review for test</a:t>
            </a:r>
          </a:p>
          <a:p>
            <a:pPr marL="0" indent="0">
              <a:buNone/>
            </a:pPr>
            <a:r>
              <a:rPr lang="en-US" b="1" i="1" dirty="0" smtClean="0"/>
              <a:t>Go over Chapter 6 study guide.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17Dec2015 Day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Study for Chapter 6 Test: The Periodic Table and </a:t>
            </a:r>
            <a:r>
              <a:rPr lang="en-US" b="1" dirty="0"/>
              <a:t>T</a:t>
            </a:r>
            <a:r>
              <a:rPr lang="en-US" b="1" dirty="0" smtClean="0"/>
              <a:t>he Periodic Law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 I have graded and posted the </a:t>
            </a:r>
            <a:r>
              <a:rPr lang="en-US" b="1" u="sng" dirty="0" smtClean="0"/>
              <a:t>Flame Test </a:t>
            </a:r>
            <a:r>
              <a:rPr lang="en-US" b="1" dirty="0" smtClean="0"/>
              <a:t>and The </a:t>
            </a:r>
            <a:r>
              <a:rPr lang="en-US" b="1" u="sng" dirty="0" smtClean="0"/>
              <a:t>Planet </a:t>
            </a:r>
            <a:r>
              <a:rPr lang="en-US" b="1" u="sng" dirty="0" err="1" smtClean="0"/>
              <a:t>Chycogon</a:t>
            </a:r>
            <a:r>
              <a:rPr lang="en-US" b="1" u="sng" dirty="0" smtClean="0"/>
              <a:t> </a:t>
            </a:r>
            <a:r>
              <a:rPr lang="en-US" b="1" dirty="0" smtClean="0"/>
              <a:t>labs.</a:t>
            </a:r>
          </a:p>
          <a:p>
            <a:pPr marL="0" indent="0">
              <a:buNone/>
            </a:pPr>
            <a:r>
              <a:rPr lang="en-US" b="1" dirty="0" smtClean="0"/>
              <a:t> I will accept them until tomorrow. </a:t>
            </a:r>
          </a:p>
          <a:p>
            <a:pPr marL="0" indent="0">
              <a:buNone/>
            </a:pPr>
            <a:r>
              <a:rPr lang="en-US" b="1" dirty="0" smtClean="0"/>
              <a:t>Extra credit available: up to 10 cans. Due Tomorrow.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Chapter 6 Test: The Periodic Table and Periodic Law will be </a:t>
            </a:r>
            <a:r>
              <a:rPr lang="en-US" b="1" dirty="0" smtClean="0"/>
              <a:t>on Friday.</a:t>
            </a: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Review for test</a:t>
            </a:r>
          </a:p>
          <a:p>
            <a:pPr marL="0" indent="0">
              <a:buNone/>
            </a:pPr>
            <a:r>
              <a:rPr lang="en-US" b="1" i="1" dirty="0" smtClean="0"/>
              <a:t>Go over Chapter 6 study guide.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316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16Dec2015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Study for Chapter 6 Test: The Periodic Table and </a:t>
            </a:r>
            <a:r>
              <a:rPr lang="en-US" b="1" dirty="0"/>
              <a:t>T</a:t>
            </a:r>
            <a:r>
              <a:rPr lang="en-US" b="1" dirty="0" smtClean="0"/>
              <a:t>he Periodic Law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 I have graded and posted the </a:t>
            </a:r>
            <a:r>
              <a:rPr lang="en-US" b="1" u="sng" dirty="0" smtClean="0"/>
              <a:t>Flame Test </a:t>
            </a:r>
            <a:r>
              <a:rPr lang="en-US" b="1" dirty="0" smtClean="0"/>
              <a:t>and The </a:t>
            </a:r>
            <a:r>
              <a:rPr lang="en-US" b="1" u="sng" dirty="0" smtClean="0"/>
              <a:t>Planet </a:t>
            </a:r>
            <a:r>
              <a:rPr lang="en-US" b="1" u="sng" dirty="0" err="1" smtClean="0"/>
              <a:t>Chycogon</a:t>
            </a:r>
            <a:r>
              <a:rPr lang="en-US" b="1" u="sng" dirty="0" smtClean="0"/>
              <a:t> </a:t>
            </a:r>
            <a:r>
              <a:rPr lang="en-US" b="1" dirty="0" smtClean="0"/>
              <a:t>labs.</a:t>
            </a:r>
          </a:p>
          <a:p>
            <a:pPr marL="0" indent="0">
              <a:buNone/>
            </a:pPr>
            <a:r>
              <a:rPr lang="en-US" b="1" dirty="0" smtClean="0"/>
              <a:t> I will accept them until tomorrow. </a:t>
            </a:r>
          </a:p>
          <a:p>
            <a:pPr marL="0" indent="0">
              <a:buNone/>
            </a:pPr>
            <a:r>
              <a:rPr lang="en-US" b="1" dirty="0" smtClean="0"/>
              <a:t>Extra credit available: up to 10 cans. Due Tomorrow.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Chapter 6 Test: The Periodic Table and Periodic Law will be </a:t>
            </a:r>
            <a:r>
              <a:rPr lang="en-US" b="1" dirty="0" smtClean="0"/>
              <a:t>on Thursday.</a:t>
            </a: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Review for test</a:t>
            </a:r>
          </a:p>
          <a:p>
            <a:pPr marL="0" indent="0">
              <a:buNone/>
            </a:pPr>
            <a:r>
              <a:rPr lang="en-US" b="1" i="1" dirty="0" smtClean="0"/>
              <a:t>Go over Chapter 6 study guide.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613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r>
              <a:rPr lang="en-US" dirty="0"/>
              <a:t>8</a:t>
            </a:r>
            <a:r>
              <a:rPr lang="en-US" dirty="0" smtClean="0"/>
              <a:t>Feb2016 Day 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/>
              <a:t>How many significant figures are in .00455 ? 7300?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Things </a:t>
            </a:r>
            <a:r>
              <a:rPr lang="en-US" b="1" i="1" u="sng" dirty="0"/>
              <a:t>to Know:</a:t>
            </a:r>
            <a:r>
              <a:rPr lang="en-US" b="1" i="1" dirty="0"/>
              <a:t> 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Mid Term will be on Wednesday Feb 10, 2015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dirty="0" smtClean="0"/>
              <a:t>Homework: complete Chemistry Mid term Exam review.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dirty="0" smtClean="0"/>
              <a:t>Part 1 Review for Mid Term.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16Dec2015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None. Please take out classwork from yesterday and HW to be checked.</a:t>
            </a:r>
          </a:p>
          <a:p>
            <a:pPr marL="0" indent="0">
              <a:buNone/>
            </a:pPr>
            <a:endParaRPr lang="en-US" b="1" i="1" u="sng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Complete Chapter 6 study guide.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Extra credit available: up to 10 cans.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Chapter 6 Test: The Periodic Table and Periodic Law will be </a:t>
            </a:r>
            <a:r>
              <a:rPr lang="en-US" b="1" dirty="0" smtClean="0"/>
              <a:t>on Friday.</a:t>
            </a: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Go over </a:t>
            </a:r>
            <a:r>
              <a:rPr lang="en-US" b="1" i="1" dirty="0"/>
              <a:t>homework/classwork. (</a:t>
            </a:r>
            <a:r>
              <a:rPr lang="en-US" b="1" i="1" dirty="0" err="1"/>
              <a:t>pg</a:t>
            </a:r>
            <a:r>
              <a:rPr lang="en-US" b="1" i="1" dirty="0"/>
              <a:t>  7,16,18, 20, 21, 22</a:t>
            </a:r>
            <a:r>
              <a:rPr lang="en-US" b="1" i="1" dirty="0" smtClean="0"/>
              <a:t>)</a:t>
            </a:r>
          </a:p>
          <a:p>
            <a:pPr marL="0" indent="0">
              <a:buNone/>
            </a:pPr>
            <a:r>
              <a:rPr lang="en-US" b="1" i="1" dirty="0" smtClean="0"/>
              <a:t>Complete Chapter 6 study guide.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15Dec2015 Day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None. Please take out packets to be checked.</a:t>
            </a:r>
          </a:p>
          <a:p>
            <a:pPr marL="0" indent="0">
              <a:buNone/>
            </a:pPr>
            <a:endParaRPr lang="en-US" b="1" i="1" u="sng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Complete Chapter 6 study guide.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Extra credit available: up to 10 cans.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Chapter 6 Test: The Periodic Table and Periodic Law will be </a:t>
            </a:r>
            <a:r>
              <a:rPr lang="en-US" b="1" dirty="0" smtClean="0"/>
              <a:t>on Thursday.</a:t>
            </a: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Go over homework/classwork. </a:t>
            </a:r>
            <a:r>
              <a:rPr lang="en-US" b="1" i="1" dirty="0"/>
              <a:t>(</a:t>
            </a:r>
            <a:r>
              <a:rPr lang="en-US" b="1" i="1" dirty="0" err="1" smtClean="0"/>
              <a:t>pg</a:t>
            </a:r>
            <a:r>
              <a:rPr lang="en-US" b="1" i="1" dirty="0" smtClean="0"/>
              <a:t>  7,16,18, 20, 21, 22)</a:t>
            </a:r>
          </a:p>
          <a:p>
            <a:pPr marL="0" indent="0">
              <a:buNone/>
            </a:pPr>
            <a:r>
              <a:rPr lang="en-US" b="1" i="1" dirty="0" smtClean="0"/>
              <a:t>Complete Chapter 6 study guide.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11Dec2015 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the trend for atomic number as you go across a period and down a group? What is the trend for atomic mass?</a:t>
            </a:r>
          </a:p>
          <a:p>
            <a:pPr marL="0" indent="0">
              <a:buNone/>
            </a:pPr>
            <a:endParaRPr lang="en-US" b="1" i="1" u="sng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Complete questions 16-18 (packet </a:t>
            </a:r>
            <a:r>
              <a:rPr lang="en-US" b="1" dirty="0" err="1" smtClean="0"/>
              <a:t>pg</a:t>
            </a:r>
            <a:r>
              <a:rPr lang="en-US" b="1" dirty="0" smtClean="0"/>
              <a:t> </a:t>
            </a:r>
            <a:r>
              <a:rPr lang="en-US" b="1" dirty="0"/>
              <a:t>16) and 19-22 (packet </a:t>
            </a:r>
            <a:r>
              <a:rPr lang="en-US" b="1" dirty="0" err="1"/>
              <a:t>pg</a:t>
            </a:r>
            <a:r>
              <a:rPr lang="en-US" b="1" dirty="0"/>
              <a:t> </a:t>
            </a:r>
            <a:r>
              <a:rPr lang="en-US" b="1" dirty="0" smtClean="0"/>
              <a:t>18)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Extra credit available: up to 10 </a:t>
            </a:r>
            <a:r>
              <a:rPr lang="en-US" b="1" smtClean="0"/>
              <a:t>cans.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Chapter 6 Test: The Periodic Table and Periodic Law will be </a:t>
            </a:r>
            <a:r>
              <a:rPr lang="en-US" b="1" dirty="0" smtClean="0"/>
              <a:t>on next Tuesday (</a:t>
            </a:r>
            <a:r>
              <a:rPr lang="en-US" b="1" dirty="0" err="1" smtClean="0"/>
              <a:t>ish</a:t>
            </a:r>
            <a:r>
              <a:rPr lang="en-US" b="1" dirty="0" smtClean="0"/>
              <a:t>).</a:t>
            </a: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Continue Chapter 6:</a:t>
            </a:r>
            <a:r>
              <a:rPr lang="en-US" b="1" dirty="0"/>
              <a:t> The Periodic Table and Periodic </a:t>
            </a:r>
            <a:r>
              <a:rPr lang="en-US" b="1" dirty="0" smtClean="0"/>
              <a:t>Law.</a:t>
            </a:r>
            <a:endParaRPr lang="en-US" b="1" dirty="0"/>
          </a:p>
          <a:p>
            <a:pPr marL="0" indent="0">
              <a:buNone/>
            </a:pPr>
            <a:r>
              <a:rPr lang="en-US" b="1" i="1" dirty="0" smtClean="0"/>
              <a:t>Periodic Trends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10Dec2015 Day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Why are the elements at the bottom of the column more reactive that the elements at the top of the alkali metals.</a:t>
            </a:r>
          </a:p>
          <a:p>
            <a:pPr marL="0" indent="0">
              <a:buNone/>
            </a:pPr>
            <a:endParaRPr lang="en-US" b="1" i="1" u="sng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Complete </a:t>
            </a:r>
            <a:r>
              <a:rPr lang="en-US" b="1" dirty="0" err="1" smtClean="0"/>
              <a:t>pg</a:t>
            </a:r>
            <a:r>
              <a:rPr lang="en-US" b="1" dirty="0" smtClean="0"/>
              <a:t> 20 in the packet..(use periodic trend chart on the back of </a:t>
            </a:r>
            <a:r>
              <a:rPr lang="en-US" b="1" dirty="0" err="1" smtClean="0"/>
              <a:t>pg</a:t>
            </a:r>
            <a:r>
              <a:rPr lang="en-US" b="1" dirty="0" smtClean="0"/>
              <a:t> 20).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Extra credit available: up to 10 cans.</a:t>
            </a:r>
          </a:p>
          <a:p>
            <a:pPr marL="0" indent="0">
              <a:buNone/>
            </a:pPr>
            <a:r>
              <a:rPr lang="en-US" b="1" dirty="0"/>
              <a:t>Chapter 6 Test: The Periodic Table and Periodic Law will be </a:t>
            </a:r>
            <a:r>
              <a:rPr lang="en-US" b="1" dirty="0" smtClean="0"/>
              <a:t>on next Tuesday (</a:t>
            </a:r>
            <a:r>
              <a:rPr lang="en-US" b="1" dirty="0" err="1" smtClean="0"/>
              <a:t>ish</a:t>
            </a:r>
            <a:r>
              <a:rPr lang="en-US" b="1" dirty="0" smtClean="0"/>
              <a:t>).</a:t>
            </a: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Continue Chapter 6:</a:t>
            </a:r>
            <a:r>
              <a:rPr lang="en-US" b="1" dirty="0"/>
              <a:t> The Periodic Table and Periodic </a:t>
            </a:r>
            <a:r>
              <a:rPr lang="en-US" b="1" dirty="0" smtClean="0"/>
              <a:t>Law.</a:t>
            </a:r>
            <a:endParaRPr lang="en-US" b="1" dirty="0"/>
          </a:p>
          <a:p>
            <a:pPr marL="0" indent="0">
              <a:buNone/>
            </a:pPr>
            <a:r>
              <a:rPr lang="en-US" b="1" i="1" dirty="0" smtClean="0"/>
              <a:t>Groups within the periodic table</a:t>
            </a:r>
          </a:p>
          <a:p>
            <a:pPr marL="0" indent="0">
              <a:buNone/>
            </a:pPr>
            <a:r>
              <a:rPr lang="en-US" b="1" i="1" dirty="0" smtClean="0"/>
              <a:t>Trends </a:t>
            </a:r>
            <a:r>
              <a:rPr lang="en-US" b="1" i="1" dirty="0"/>
              <a:t>within the periodic table</a:t>
            </a:r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</a:t>
            </a:r>
            <a:r>
              <a:rPr lang="en-US" dirty="0"/>
              <a:t>9</a:t>
            </a:r>
            <a:r>
              <a:rPr lang="en-US" dirty="0" smtClean="0"/>
              <a:t>Dec2015 Day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How many valence electrons are in the alkali metals?, alkaline earth metals? Halogens? Noble gases ? Carbon group? D-block elements?, f-block elements?</a:t>
            </a:r>
          </a:p>
          <a:p>
            <a:pPr marL="0" indent="0">
              <a:buNone/>
            </a:pPr>
            <a:endParaRPr lang="en-US" b="1" i="1" u="sng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Complete </a:t>
            </a:r>
            <a:r>
              <a:rPr lang="en-US" b="1" dirty="0" err="1" smtClean="0"/>
              <a:t>pg</a:t>
            </a:r>
            <a:r>
              <a:rPr lang="en-US" b="1" dirty="0" smtClean="0"/>
              <a:t> 19 in the packet..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Extra credit available: up to 10 cans.</a:t>
            </a:r>
          </a:p>
          <a:p>
            <a:pPr marL="0" indent="0">
              <a:buNone/>
            </a:pPr>
            <a:r>
              <a:rPr lang="en-US" b="1" dirty="0"/>
              <a:t>Chapter 6 Test: The Periodic Table and Periodic Law will be </a:t>
            </a:r>
            <a:r>
              <a:rPr lang="en-US" b="1" dirty="0" smtClean="0"/>
              <a:t>on next Tuesday (</a:t>
            </a:r>
            <a:r>
              <a:rPr lang="en-US" b="1" dirty="0" err="1" smtClean="0"/>
              <a:t>ish</a:t>
            </a:r>
            <a:r>
              <a:rPr lang="en-US" b="1" dirty="0" smtClean="0"/>
              <a:t>).</a:t>
            </a: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Continue Chapter 6:</a:t>
            </a:r>
            <a:r>
              <a:rPr lang="en-US" b="1" dirty="0"/>
              <a:t> The Periodic Table and Periodic </a:t>
            </a:r>
            <a:r>
              <a:rPr lang="en-US" b="1" dirty="0" smtClean="0"/>
              <a:t>Law.</a:t>
            </a:r>
            <a:endParaRPr lang="en-US" b="1" dirty="0"/>
          </a:p>
          <a:p>
            <a:pPr marL="0" indent="0">
              <a:buNone/>
            </a:pPr>
            <a:r>
              <a:rPr lang="en-US" b="1" i="1" dirty="0" smtClean="0"/>
              <a:t>Groups within the periodic table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r>
              <a:rPr lang="en-US" dirty="0"/>
              <a:t>7</a:t>
            </a:r>
            <a:r>
              <a:rPr lang="en-US" dirty="0" smtClean="0"/>
              <a:t>Dec2015 Day 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Identify the group for each of the following elements Na, Cl, Fe, </a:t>
            </a:r>
            <a:r>
              <a:rPr lang="en-US" b="1" i="1" dirty="0" err="1" smtClean="0"/>
              <a:t>Xe</a:t>
            </a:r>
            <a:r>
              <a:rPr lang="en-US" b="1" i="1" dirty="0" smtClean="0"/>
              <a:t>, </a:t>
            </a:r>
            <a:r>
              <a:rPr lang="en-US" b="1" i="1" dirty="0" err="1" smtClean="0"/>
              <a:t>Sr</a:t>
            </a:r>
            <a:r>
              <a:rPr lang="en-US" b="1" i="1" dirty="0" smtClean="0"/>
              <a:t>, Si and U.</a:t>
            </a:r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Complete </a:t>
            </a:r>
            <a:r>
              <a:rPr lang="en-US" b="1" dirty="0" err="1" smtClean="0"/>
              <a:t>pg</a:t>
            </a:r>
            <a:r>
              <a:rPr lang="en-US" b="1" dirty="0" smtClean="0"/>
              <a:t> 12 and 13 </a:t>
            </a:r>
            <a:r>
              <a:rPr lang="en-US" b="1" smtClean="0"/>
              <a:t>in the </a:t>
            </a:r>
            <a:r>
              <a:rPr lang="en-US" b="1" dirty="0" smtClean="0"/>
              <a:t>packet..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Chapter 6 Test: The Periodic Table and Periodic Law will be in about </a:t>
            </a:r>
            <a:r>
              <a:rPr lang="en-US" b="1" dirty="0" smtClean="0"/>
              <a:t>7 </a:t>
            </a:r>
            <a:r>
              <a:rPr lang="en-US" b="1" dirty="0"/>
              <a:t>days.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Check</a:t>
            </a:r>
          </a:p>
          <a:p>
            <a:pPr marL="0" indent="0">
              <a:buNone/>
            </a:pPr>
            <a:r>
              <a:rPr lang="en-US" b="1" i="1" dirty="0" smtClean="0"/>
              <a:t>Continue Chapter 6:</a:t>
            </a:r>
            <a:r>
              <a:rPr lang="en-US" b="1" dirty="0"/>
              <a:t> The Periodic Table and Periodic </a:t>
            </a:r>
            <a:r>
              <a:rPr lang="en-US" b="1" dirty="0" smtClean="0"/>
              <a:t>Law.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</a:t>
            </a:r>
            <a:r>
              <a:rPr lang="en-US" dirty="0"/>
              <a:t>4</a:t>
            </a:r>
            <a:r>
              <a:rPr lang="en-US" dirty="0" smtClean="0"/>
              <a:t>Dec2015 Day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was the problem with Mendeleev’s periodic table? What fixed this.</a:t>
            </a:r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Complete </a:t>
            </a:r>
            <a:r>
              <a:rPr lang="en-US" b="1" dirty="0" err="1" smtClean="0"/>
              <a:t>pg</a:t>
            </a:r>
            <a:r>
              <a:rPr lang="en-US" b="1" dirty="0" smtClean="0"/>
              <a:t> 7 and 8  and question 6 on page 9 of packet..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Chapter 6 Test: The Periodic Table and Periodic Law will be in about 8</a:t>
            </a:r>
            <a:r>
              <a:rPr lang="en-US" b="1" dirty="0" smtClean="0"/>
              <a:t> </a:t>
            </a:r>
            <a:r>
              <a:rPr lang="en-US" b="1" dirty="0"/>
              <a:t>days.</a:t>
            </a:r>
          </a:p>
          <a:p>
            <a:pPr marL="0" indent="0">
              <a:buNone/>
            </a:pPr>
            <a:r>
              <a:rPr lang="en-US" b="1" dirty="0" smtClean="0"/>
              <a:t>Anyone who needs to take the Chapter 5 Test: Electrons in the Atom must take it Now. The test will be given so be ready!!!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Check</a:t>
            </a:r>
          </a:p>
          <a:p>
            <a:pPr marL="0" indent="0">
              <a:buNone/>
            </a:pPr>
            <a:r>
              <a:rPr lang="en-US" b="1" i="1" dirty="0" smtClean="0"/>
              <a:t>Continue Chapter 6:</a:t>
            </a:r>
            <a:r>
              <a:rPr lang="en-US" b="1" dirty="0"/>
              <a:t> The Periodic Table and Periodic </a:t>
            </a:r>
            <a:r>
              <a:rPr lang="en-US" b="1" dirty="0" smtClean="0"/>
              <a:t>Law.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3Dec2015 Day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Classify Fr, Si, Al, and F as metal, non-metal or metalloid</a:t>
            </a:r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Complete </a:t>
            </a:r>
            <a:r>
              <a:rPr lang="en-US" b="1" dirty="0" err="1" smtClean="0"/>
              <a:t>pg</a:t>
            </a:r>
            <a:r>
              <a:rPr lang="en-US" b="1" dirty="0" smtClean="0"/>
              <a:t> 6 of packet questions 1-5.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Chapter 6 Test: The Periodic Table and Periodic Law will be in about 10 days.</a:t>
            </a:r>
          </a:p>
          <a:p>
            <a:pPr marL="0" indent="0">
              <a:buNone/>
            </a:pPr>
            <a:r>
              <a:rPr lang="en-US" b="1" dirty="0" smtClean="0"/>
              <a:t>Anyone who needs to take the Chapter 5 Test: Electrons in the Atom must take it by Friday. The test will be given so be ready!!!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Begin Chapter 6:</a:t>
            </a:r>
            <a:r>
              <a:rPr lang="en-US" b="1" dirty="0"/>
              <a:t> The Periodic Table and Periodic </a:t>
            </a:r>
            <a:r>
              <a:rPr lang="en-US" b="1" dirty="0" smtClean="0"/>
              <a:t>Law.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</a:t>
            </a:r>
            <a:r>
              <a:rPr lang="en-US" dirty="0"/>
              <a:t>2</a:t>
            </a:r>
            <a:r>
              <a:rPr lang="en-US" dirty="0" smtClean="0"/>
              <a:t>Dec2015 Day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true or false: mass (ex 12.5 kg), volume (11.4 L) weight (224 </a:t>
            </a:r>
            <a:r>
              <a:rPr lang="en-US" b="1" i="1" dirty="0" err="1" smtClean="0"/>
              <a:t>Lbs</a:t>
            </a:r>
            <a:r>
              <a:rPr lang="en-US" b="1" i="1" dirty="0" smtClean="0"/>
              <a:t>) and Length (24 m) are all extensive properties? Why?</a:t>
            </a:r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Chapter 6 Test: The Periodic Table and Periodic Law will be in about 10 days.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Anyone who needs to take the Chapter 5 Test: Electrons in the Atom must take it by Friday.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Content SLO Test Today!!</a:t>
            </a:r>
          </a:p>
          <a:p>
            <a:pPr marL="0" indent="0">
              <a:buNone/>
            </a:pPr>
            <a:r>
              <a:rPr lang="en-US" b="1" i="1" dirty="0" smtClean="0"/>
              <a:t>Begin Chapter 6:</a:t>
            </a:r>
            <a:r>
              <a:rPr lang="en-US" b="1" dirty="0"/>
              <a:t> The Periodic Table and Periodic Law 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1Dec2015 Day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Is boiling water a physical or chemical change? Boiling (cooking)an egg?</a:t>
            </a:r>
          </a:p>
          <a:p>
            <a:pPr marL="0" indent="0">
              <a:buNone/>
            </a:pPr>
            <a:r>
              <a:rPr lang="en-US" sz="4800" b="1" i="1" baseline="30000" dirty="0" smtClean="0"/>
              <a:t>Please hand in ALL labs, and warm-up sheets!!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Study SLO Review for Test on Wednesday!!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Content SLO will be given on Wednesday.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Review for Content SLO Test on Wednesday.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Thursday 4Feb2016 </a:t>
            </a:r>
            <a:r>
              <a:rPr lang="en-US" dirty="0" smtClean="0"/>
              <a:t>Day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 smtClean="0"/>
              <a:t>Classify each bond type using </a:t>
            </a:r>
            <a:r>
              <a:rPr lang="el-GR" b="1" i="1" u="sng" dirty="0" smtClean="0"/>
              <a:t>Δ</a:t>
            </a:r>
            <a:r>
              <a:rPr lang="en-US" b="1" i="1" u="sng" dirty="0" smtClean="0"/>
              <a:t>E</a:t>
            </a:r>
            <a:r>
              <a:rPr lang="en-US" b="1" i="1" dirty="0" smtClean="0"/>
              <a:t>N                           </a:t>
            </a:r>
            <a:r>
              <a:rPr lang="en-US" b="1" i="1" dirty="0" err="1" smtClean="0"/>
              <a:t>Nand</a:t>
            </a:r>
            <a:r>
              <a:rPr lang="en-US" b="1" i="1" dirty="0" smtClean="0"/>
              <a:t> N               H and O                 Na and Cl</a:t>
            </a:r>
          </a:p>
          <a:p>
            <a:pPr marL="0" indent="0">
              <a:buNone/>
            </a:pPr>
            <a:r>
              <a:rPr lang="en-US" b="1" i="1" u="sng" dirty="0" smtClean="0"/>
              <a:t>Things </a:t>
            </a:r>
            <a:r>
              <a:rPr lang="en-US" b="1" i="1" u="sng" dirty="0"/>
              <a:t>to Know:</a:t>
            </a:r>
            <a:r>
              <a:rPr lang="en-US" b="1" i="1" dirty="0"/>
              <a:t> 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Do to circumstances </a:t>
            </a:r>
            <a:r>
              <a:rPr lang="en-US" b="1" i="1" u="sng" dirty="0" err="1" smtClean="0"/>
              <a:t>beyand</a:t>
            </a:r>
            <a:r>
              <a:rPr lang="en-US" b="1" i="1" u="sng" dirty="0" smtClean="0"/>
              <a:t> our control Chapter 9 Test will be Friday!!!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dirty="0" smtClean="0"/>
              <a:t>Mid Term Exam will be on Wednesday 10Feb 2016.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dirty="0" smtClean="0"/>
              <a:t>Reviews for test PPT, Mid Term Review, Additional questions.</a:t>
            </a:r>
          </a:p>
          <a:p>
            <a:pPr marL="0" indent="0">
              <a:buNone/>
            </a:pPr>
            <a:r>
              <a:rPr lang="en-US" b="1" i="1" dirty="0" smtClean="0"/>
              <a:t>Review for Mid Term.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30 Nov2015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are 3 properties of metals, non- metals? </a:t>
            </a:r>
          </a:p>
          <a:p>
            <a:pPr marL="0" indent="0">
              <a:buNone/>
            </a:pPr>
            <a:r>
              <a:rPr lang="en-US" sz="4800" b="1" i="1" baseline="30000" dirty="0" smtClean="0"/>
              <a:t>Please hand in ALL labs, and warm-up sheets!!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Study SLO Review for Test on Wednesday!!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Content SLO will be given on Wednesday.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Review for Content SLO Test on Wednesday.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uesday 24 Nov2015 Day 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Look over Chapter 5 Notes for TEST Today.</a:t>
            </a:r>
          </a:p>
          <a:p>
            <a:pPr marL="0" indent="0">
              <a:buNone/>
            </a:pPr>
            <a:r>
              <a:rPr lang="en-US" sz="4800" b="1" i="1" baseline="30000" dirty="0" smtClean="0"/>
              <a:t>Please hand in ALL labs, and </a:t>
            </a:r>
            <a:r>
              <a:rPr lang="en-US" sz="4800" b="1" i="1" baseline="30000" smtClean="0"/>
              <a:t>warm-up sheets!!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Have a Great Thanksgiving!!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Content SLO will be given when we get back from break.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pPr marL="0" indent="0">
              <a:buNone/>
            </a:pPr>
            <a:r>
              <a:rPr lang="en-US" b="1" i="1" dirty="0" smtClean="0"/>
              <a:t>Test: Chapter 5 electrons in the Atom.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23 Nov2015 Day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the longhand </a:t>
            </a:r>
            <a:r>
              <a:rPr lang="en-US" b="1" i="1" dirty="0"/>
              <a:t>electron configuration, </a:t>
            </a:r>
            <a:r>
              <a:rPr lang="en-US" b="1" i="1" dirty="0" smtClean="0"/>
              <a:t> Shorthand (Noble gas) Configuration, orbital Notation and Lewis Electron Dot notation  for Ge? </a:t>
            </a:r>
            <a:endParaRPr lang="en-US" baseline="30000" dirty="0"/>
          </a:p>
          <a:p>
            <a:pPr marL="0" indent="0">
              <a:buNone/>
            </a:pPr>
            <a:endParaRPr lang="en-US" b="1" i="1" u="sng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Study for Chapter 5 Test “Electrons in the Atom” Test tomorrow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Chapter 5 Electrons in the Atoms Test will be Tomorrow.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Review for test.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20 Nov2015 Day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the </a:t>
            </a:r>
            <a:r>
              <a:rPr lang="en-US" b="1" i="1" dirty="0"/>
              <a:t>o</a:t>
            </a:r>
            <a:r>
              <a:rPr lang="en-US" b="1" i="1" dirty="0" smtClean="0"/>
              <a:t>rbital  configuration for Ag? </a:t>
            </a:r>
          </a:p>
          <a:p>
            <a:pPr marL="0" indent="0">
              <a:buNone/>
            </a:pPr>
            <a:r>
              <a:rPr lang="en-US" b="1" i="1" dirty="0" smtClean="0"/>
              <a:t>What is this element?</a:t>
            </a:r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endParaRPr lang="en-US" b="1" i="1" u="sng" dirty="0"/>
          </a:p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endParaRPr lang="en-US" b="1" i="1" u="sng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Complete: Section 5.3 </a:t>
            </a:r>
            <a:r>
              <a:rPr lang="en-US" b="1" dirty="0" err="1" smtClean="0"/>
              <a:t>assessmemt</a:t>
            </a:r>
            <a:r>
              <a:rPr lang="en-US" b="1" dirty="0" smtClean="0"/>
              <a:t> and Test Review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Chapter 5 Electrons in the Atoms Test will be next Tuesday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Valance electrons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3,5</a:t>
            </a:r>
            <a:endParaRPr lang="en-US" dirty="0"/>
          </a:p>
        </p:txBody>
      </p:sp>
      <p:pic>
        <p:nvPicPr>
          <p:cNvPr id="1026" name="Picture 2" descr="radon orbital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9" b="5107"/>
          <a:stretch/>
        </p:blipFill>
        <p:spPr bwMode="auto">
          <a:xfrm>
            <a:off x="3505200" y="1524000"/>
            <a:ext cx="3962400" cy="19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8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19 Nov2015 Day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the electron configuration for Ag? </a:t>
            </a:r>
          </a:p>
          <a:p>
            <a:pPr marL="0" indent="0">
              <a:buNone/>
            </a:pPr>
            <a:r>
              <a:rPr lang="en-US" b="1" i="1" dirty="0" smtClean="0"/>
              <a:t>What is the Noble gas configuration of La?</a:t>
            </a:r>
          </a:p>
          <a:p>
            <a:pPr marL="0" indent="0">
              <a:buNone/>
            </a:pPr>
            <a:r>
              <a:rPr lang="en-US" b="1" i="1" dirty="0" smtClean="0"/>
              <a:t> What element is </a:t>
            </a:r>
          </a:p>
          <a:p>
            <a:pPr marL="0" indent="0">
              <a:buNone/>
            </a:pP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6</a:t>
            </a:r>
            <a:r>
              <a:rPr lang="en-US" dirty="0" smtClean="0"/>
              <a:t>4s</a:t>
            </a:r>
            <a:r>
              <a:rPr lang="en-US" baseline="30000" dirty="0" smtClean="0"/>
              <a:t>2</a:t>
            </a:r>
            <a:r>
              <a:rPr lang="en-US" dirty="0"/>
              <a:t>3</a:t>
            </a:r>
            <a:r>
              <a:rPr lang="en-US" dirty="0" smtClean="0"/>
              <a:t>d</a:t>
            </a:r>
            <a:r>
              <a:rPr lang="en-US" baseline="30000" dirty="0" smtClean="0"/>
              <a:t>10</a:t>
            </a:r>
            <a:r>
              <a:rPr lang="en-US" dirty="0" smtClean="0"/>
              <a:t>4p</a:t>
            </a:r>
            <a:r>
              <a:rPr lang="en-US" baseline="30000" dirty="0" smtClean="0"/>
              <a:t>5;</a:t>
            </a:r>
            <a:r>
              <a:rPr lang="en-US" b="1" dirty="0" smtClean="0"/>
              <a:t>?    </a:t>
            </a:r>
          </a:p>
          <a:p>
            <a:pPr marL="0" indent="0">
              <a:buNone/>
            </a:pPr>
            <a:r>
              <a:rPr lang="en-US" b="1" dirty="0" smtClean="0"/>
              <a:t> [</a:t>
            </a:r>
            <a:r>
              <a:rPr lang="en-US" b="1" dirty="0" err="1" smtClean="0"/>
              <a:t>Ar</a:t>
            </a:r>
            <a:r>
              <a:rPr lang="en-US" b="1" dirty="0"/>
              <a:t>] 4s</a:t>
            </a:r>
            <a:r>
              <a:rPr lang="en-US" b="1" baseline="30000" dirty="0"/>
              <a:t>2</a:t>
            </a:r>
            <a:r>
              <a:rPr lang="en-US" b="1" dirty="0"/>
              <a:t> </a:t>
            </a:r>
            <a:r>
              <a:rPr lang="en-US" b="1" dirty="0" smtClean="0"/>
              <a:t>3d</a:t>
            </a:r>
            <a:r>
              <a:rPr lang="en-US" b="1" baseline="30000" dirty="0" smtClean="0"/>
              <a:t>3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r>
              <a:rPr lang="en-US" dirty="0"/>
              <a:t>1s</a:t>
            </a:r>
            <a:r>
              <a:rPr lang="en-US" baseline="30000" dirty="0"/>
              <a:t>2</a:t>
            </a:r>
            <a:r>
              <a:rPr lang="en-US" dirty="0"/>
              <a:t>2s</a:t>
            </a:r>
            <a:r>
              <a:rPr lang="en-US" baseline="30000" dirty="0"/>
              <a:t>2</a:t>
            </a:r>
            <a:r>
              <a:rPr lang="en-US" dirty="0"/>
              <a:t>2p</a:t>
            </a:r>
            <a:r>
              <a:rPr lang="en-US" baseline="30000" dirty="0"/>
              <a:t>6</a:t>
            </a:r>
            <a:r>
              <a:rPr lang="en-US" dirty="0"/>
              <a:t>3s</a:t>
            </a:r>
            <a:r>
              <a:rPr lang="en-US" baseline="30000" dirty="0"/>
              <a:t>2</a:t>
            </a:r>
            <a:r>
              <a:rPr lang="en-US" dirty="0"/>
              <a:t>3d</a:t>
            </a:r>
            <a:r>
              <a:rPr lang="en-US" baseline="30000" dirty="0"/>
              <a:t>10</a:t>
            </a:r>
            <a:endParaRPr lang="en-US" b="1" dirty="0" smtClean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Complete Electron Configuration WS (handout)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Chapter 5 Electrons in the Atoms Test will be next Tuesday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Pauli Exclusionary Principle</a:t>
            </a:r>
          </a:p>
          <a:p>
            <a:r>
              <a:rPr lang="en-US" b="1" i="1" dirty="0" smtClean="0"/>
              <a:t>Hund’s Rule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18 Nov2015 Day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the electron configuration for </a:t>
            </a:r>
            <a:r>
              <a:rPr lang="en-US" b="1" i="1" dirty="0" err="1" smtClean="0"/>
              <a:t>Zr</a:t>
            </a:r>
            <a:r>
              <a:rPr lang="en-US" b="1" i="1" dirty="0" smtClean="0"/>
              <a:t>? Shorthand ? What element is </a:t>
            </a: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2p</a:t>
            </a:r>
            <a:r>
              <a:rPr lang="en-US" baseline="30000" dirty="0" smtClean="0"/>
              <a:t>6</a:t>
            </a:r>
            <a:r>
              <a:rPr lang="en-US" dirty="0" smtClean="0"/>
              <a:t>3s</a:t>
            </a:r>
            <a:r>
              <a:rPr lang="en-US" baseline="30000" dirty="0" smtClean="0"/>
              <a:t>2</a:t>
            </a:r>
            <a:r>
              <a:rPr lang="en-US" dirty="0" smtClean="0"/>
              <a:t>3p</a:t>
            </a:r>
            <a:r>
              <a:rPr lang="en-US" baseline="30000" dirty="0" smtClean="0"/>
              <a:t>6</a:t>
            </a:r>
            <a:r>
              <a:rPr lang="en-US" dirty="0" smtClean="0"/>
              <a:t>4s</a:t>
            </a:r>
            <a:r>
              <a:rPr lang="en-US" baseline="30000" dirty="0" smtClean="0"/>
              <a:t>2</a:t>
            </a:r>
            <a:r>
              <a:rPr lang="en-US" dirty="0" smtClean="0"/>
              <a:t>3d</a:t>
            </a:r>
            <a:r>
              <a:rPr lang="en-US" baseline="30000" dirty="0" smtClean="0"/>
              <a:t>10</a:t>
            </a:r>
            <a:r>
              <a:rPr lang="en-US" dirty="0" smtClean="0"/>
              <a:t>4p</a:t>
            </a:r>
            <a:r>
              <a:rPr lang="en-US" baseline="30000" dirty="0" smtClean="0"/>
              <a:t>6 </a:t>
            </a:r>
            <a:r>
              <a:rPr lang="en-US" dirty="0" smtClean="0"/>
              <a:t>5s</a:t>
            </a:r>
            <a:r>
              <a:rPr lang="en-US" baseline="30000" dirty="0" smtClean="0"/>
              <a:t>2</a:t>
            </a:r>
            <a:r>
              <a:rPr lang="en-US" dirty="0" smtClean="0"/>
              <a:t>4d</a:t>
            </a:r>
            <a:r>
              <a:rPr lang="en-US" baseline="30000" dirty="0" smtClean="0"/>
              <a:t>10</a:t>
            </a:r>
            <a:r>
              <a:rPr lang="en-US" dirty="0" smtClean="0"/>
              <a:t>5p</a:t>
            </a:r>
            <a:r>
              <a:rPr lang="en-US" baseline="30000" dirty="0"/>
              <a:t>4</a:t>
            </a:r>
            <a:endParaRPr lang="en-US" b="1" i="1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Complete Practice problems (</a:t>
            </a:r>
            <a:r>
              <a:rPr lang="en-US" b="1" dirty="0" err="1" smtClean="0"/>
              <a:t>Pg</a:t>
            </a:r>
            <a:r>
              <a:rPr lang="en-US" b="1" dirty="0" smtClean="0"/>
              <a:t> 9 in packet)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Chapter 5 Electrons in the Atoms Test will be next Tuesday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Electron configuration</a:t>
            </a:r>
          </a:p>
          <a:p>
            <a:r>
              <a:rPr lang="en-US" b="1" i="1" dirty="0" smtClean="0"/>
              <a:t>Noble gas configuration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18Nov2015 Day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the electron configuration for </a:t>
            </a:r>
            <a:r>
              <a:rPr lang="en-US" b="1" i="1" dirty="0" err="1" smtClean="0"/>
              <a:t>Mn</a:t>
            </a:r>
            <a:r>
              <a:rPr lang="en-US" b="1" i="1" dirty="0" smtClean="0"/>
              <a:t>?</a:t>
            </a:r>
            <a:endParaRPr lang="en-US" b="1" i="1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Electron Configurations Handout WS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Chapter 5 Electrons in the Atoms Test will be next Monday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Electron configuration</a:t>
            </a:r>
          </a:p>
          <a:p>
            <a:r>
              <a:rPr lang="en-US" b="1" i="1" dirty="0" smtClean="0"/>
              <a:t>Noble gas configuration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85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17 Nov2015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the electron configuration for </a:t>
            </a:r>
            <a:r>
              <a:rPr lang="en-US" b="1" i="1" dirty="0" err="1" smtClean="0"/>
              <a:t>Mn</a:t>
            </a:r>
            <a:r>
              <a:rPr lang="en-US" b="1" i="1" dirty="0" smtClean="0"/>
              <a:t>?</a:t>
            </a:r>
            <a:endParaRPr lang="en-US" b="1" i="1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Electron Configurations Handout WS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Chapter 5 Electrons in the Atoms Test will be next Monday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Electron configuration</a:t>
            </a:r>
          </a:p>
          <a:p>
            <a:r>
              <a:rPr lang="en-US" b="1" i="1" dirty="0" smtClean="0"/>
              <a:t>Noble gas configuration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359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17 Nov2015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</a:t>
            </a:r>
            <a:r>
              <a:rPr lang="en-US" b="1" i="1" dirty="0" err="1" smtClean="0"/>
              <a:t>Heisenburg’s</a:t>
            </a:r>
            <a:r>
              <a:rPr lang="en-US" b="1" i="1" dirty="0" smtClean="0"/>
              <a:t> principle?</a:t>
            </a:r>
            <a:endParaRPr lang="en-US" b="1" i="1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Electron Configurations WS (</a:t>
            </a:r>
            <a:r>
              <a:rPr lang="en-US" b="1" dirty="0" err="1" smtClean="0"/>
              <a:t>pg</a:t>
            </a:r>
            <a:r>
              <a:rPr lang="en-US" b="1" dirty="0" smtClean="0"/>
              <a:t> 6 of packet)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Chapter 5 Electrons in the Atoms Test will be next Monday .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err="1" smtClean="0"/>
              <a:t>Aufbrau</a:t>
            </a:r>
            <a:r>
              <a:rPr lang="en-US" b="1" i="1" dirty="0" smtClean="0"/>
              <a:t> Principle</a:t>
            </a:r>
          </a:p>
          <a:p>
            <a:r>
              <a:rPr lang="en-US" b="1" i="1" dirty="0" smtClean="0"/>
              <a:t>Electron configuration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326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16 Nov2015 Day 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</a:t>
            </a:r>
            <a:r>
              <a:rPr lang="en-US" b="1" i="1" dirty="0" err="1" smtClean="0"/>
              <a:t>Heisenburg’s</a:t>
            </a:r>
            <a:r>
              <a:rPr lang="en-US" b="1" i="1" dirty="0" smtClean="0"/>
              <a:t> principle?</a:t>
            </a:r>
            <a:endParaRPr lang="en-US" b="1" i="1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Electron Configurations WS (</a:t>
            </a:r>
            <a:r>
              <a:rPr lang="en-US" b="1" dirty="0" err="1" smtClean="0"/>
              <a:t>pg</a:t>
            </a:r>
            <a:r>
              <a:rPr lang="en-US" b="1" dirty="0" smtClean="0"/>
              <a:t> 6 of packet)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Chapter 5 Electrons in the Atoms Test will be next Friday (</a:t>
            </a:r>
            <a:r>
              <a:rPr lang="en-US" b="1" dirty="0" err="1" smtClean="0"/>
              <a:t>ish</a:t>
            </a:r>
            <a:r>
              <a:rPr lang="en-US" b="1" dirty="0" smtClean="0"/>
              <a:t>).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err="1" smtClean="0"/>
              <a:t>Aufbrau</a:t>
            </a:r>
            <a:r>
              <a:rPr lang="en-US" b="1" i="1" dirty="0" smtClean="0"/>
              <a:t> Principle</a:t>
            </a:r>
          </a:p>
          <a:p>
            <a:r>
              <a:rPr lang="en-US" b="1" i="1" dirty="0" smtClean="0"/>
              <a:t>Electron configuration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250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</a:t>
            </a:r>
            <a:r>
              <a:rPr lang="en-US" dirty="0"/>
              <a:t>3</a:t>
            </a:r>
            <a:r>
              <a:rPr lang="en-US" dirty="0" smtClean="0"/>
              <a:t>Feb2016 Day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/>
              <a:t>Classify each bond type using electronegativity</a:t>
            </a:r>
          </a:p>
          <a:p>
            <a:pPr marL="0" indent="0">
              <a:buNone/>
            </a:pPr>
            <a:r>
              <a:rPr lang="en-US" b="1" i="1" dirty="0" smtClean="0"/>
              <a:t>H and H         </a:t>
            </a:r>
            <a:r>
              <a:rPr lang="en-US" b="1" i="1" dirty="0" err="1" smtClean="0"/>
              <a:t>H</a:t>
            </a:r>
            <a:r>
              <a:rPr lang="en-US" b="1" i="1" dirty="0" smtClean="0"/>
              <a:t> and CL                       Na and I</a:t>
            </a:r>
          </a:p>
          <a:p>
            <a:pPr marL="0" indent="0">
              <a:buNone/>
            </a:pPr>
            <a:r>
              <a:rPr lang="en-US" b="1" i="1" u="sng" dirty="0" smtClean="0"/>
              <a:t>Things </a:t>
            </a:r>
            <a:r>
              <a:rPr lang="en-US" b="1" i="1" u="sng" dirty="0"/>
              <a:t>to Know:</a:t>
            </a:r>
            <a:r>
              <a:rPr lang="en-US" b="1" i="1" dirty="0"/>
              <a:t> </a:t>
            </a:r>
            <a:endParaRPr lang="en-US" b="1" i="1" dirty="0" smtClean="0"/>
          </a:p>
          <a:p>
            <a:pPr marL="0" indent="0">
              <a:buNone/>
            </a:pPr>
            <a:r>
              <a:rPr lang="en-US" b="1" i="1" u="sng" dirty="0" smtClean="0"/>
              <a:t>Chapter 9 Test will </a:t>
            </a:r>
            <a:r>
              <a:rPr lang="en-US" b="1" i="1" u="sng" smtClean="0"/>
              <a:t>be Friday</a:t>
            </a:r>
            <a:r>
              <a:rPr lang="en-US" b="1" i="1" u="sng" dirty="0" smtClean="0"/>
              <a:t>!!!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dirty="0" smtClean="0"/>
              <a:t>Mid Term Exam will be on Tuesday 9Feb 2016.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dirty="0" smtClean="0"/>
              <a:t>Covalent properties</a:t>
            </a:r>
          </a:p>
          <a:p>
            <a:pPr marL="0" indent="0">
              <a:buNone/>
            </a:pPr>
            <a:r>
              <a:rPr lang="en-US" b="1" i="1" dirty="0" smtClean="0"/>
              <a:t>Reviews for test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13 Nov2015 Day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</a:t>
            </a:r>
            <a:r>
              <a:rPr lang="en-US" b="1" i="1" dirty="0" err="1" smtClean="0"/>
              <a:t>Heisenburg’s</a:t>
            </a:r>
            <a:r>
              <a:rPr lang="en-US" b="1" i="1" dirty="0" smtClean="0"/>
              <a:t> principle?</a:t>
            </a:r>
            <a:endParaRPr lang="en-US" b="1" i="1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-Read the Rest of Chapter 5: Electrons in </a:t>
            </a:r>
            <a:r>
              <a:rPr lang="en-US" b="1" smtClean="0"/>
              <a:t>the Atom.</a:t>
            </a:r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Chapter 5 Electrons in the Atoms Test will be next Friday (</a:t>
            </a:r>
            <a:r>
              <a:rPr lang="en-US" b="1" dirty="0" err="1" smtClean="0"/>
              <a:t>ish</a:t>
            </a:r>
            <a:r>
              <a:rPr lang="en-US" b="1" dirty="0" smtClean="0"/>
              <a:t>).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Vocab Test Today!!</a:t>
            </a:r>
          </a:p>
          <a:p>
            <a:r>
              <a:rPr lang="en-US" b="1" i="1" dirty="0" smtClean="0"/>
              <a:t>Electron configuration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60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10 Nov2015 Day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a non- metal, liquid and an intensive property?</a:t>
            </a:r>
            <a:endParaRPr lang="en-US" b="1" i="1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 Study SLO Vocabulary.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Chemistry </a:t>
            </a:r>
            <a:r>
              <a:rPr lang="en-US" b="1" dirty="0"/>
              <a:t>Vocabulary quarterly test will be </a:t>
            </a:r>
            <a:r>
              <a:rPr lang="en-US" b="1" i="1" u="sng" dirty="0"/>
              <a:t>Next Friday</a:t>
            </a:r>
            <a:r>
              <a:rPr lang="en-US" b="1" dirty="0"/>
              <a:t>  Nov 13. </a:t>
            </a:r>
            <a:endParaRPr lang="en-US" b="1" dirty="0" smtClean="0"/>
          </a:p>
          <a:p>
            <a:r>
              <a:rPr lang="en-US" b="1" dirty="0" smtClean="0"/>
              <a:t>This </a:t>
            </a:r>
            <a:r>
              <a:rPr lang="en-US" b="1" dirty="0"/>
              <a:t>is the </a:t>
            </a:r>
            <a:r>
              <a:rPr lang="en-US" b="1" u="sng" dirty="0"/>
              <a:t>last</a:t>
            </a:r>
            <a:r>
              <a:rPr lang="en-US" b="1" dirty="0"/>
              <a:t> day of the </a:t>
            </a:r>
            <a:r>
              <a:rPr lang="en-US" b="1" dirty="0" smtClean="0"/>
              <a:t>Marking Period.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Electron configuration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458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10 Nov2015 Day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/>
              <a:t>: What is a metal, gas and an extensive property?</a:t>
            </a:r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 Study SLO Vocabulary.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Chemistry </a:t>
            </a:r>
            <a:r>
              <a:rPr lang="en-US" b="1" dirty="0"/>
              <a:t>Vocabulary quarterly test will be </a:t>
            </a:r>
            <a:r>
              <a:rPr lang="en-US" b="1" i="1" u="sng" dirty="0"/>
              <a:t>Next Friday</a:t>
            </a:r>
            <a:r>
              <a:rPr lang="en-US" b="1" dirty="0"/>
              <a:t>  Nov 13. </a:t>
            </a:r>
            <a:endParaRPr lang="en-US" b="1" dirty="0" smtClean="0"/>
          </a:p>
          <a:p>
            <a:r>
              <a:rPr lang="en-US" b="1" dirty="0" smtClean="0"/>
              <a:t>This </a:t>
            </a:r>
            <a:r>
              <a:rPr lang="en-US" b="1" dirty="0"/>
              <a:t>is the </a:t>
            </a:r>
            <a:r>
              <a:rPr lang="en-US" b="1" u="sng" dirty="0"/>
              <a:t>last</a:t>
            </a:r>
            <a:r>
              <a:rPr lang="en-US" b="1" dirty="0"/>
              <a:t> day of the </a:t>
            </a:r>
            <a:r>
              <a:rPr lang="en-US" b="1" dirty="0" smtClean="0"/>
              <a:t>Marking Period.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Electron configuration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015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10 Nov2015 Day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/>
              <a:t>: What is a metal, gas and an extensive property?</a:t>
            </a:r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 Study SLO Vocabulary.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Chemistry </a:t>
            </a:r>
            <a:r>
              <a:rPr lang="en-US" b="1" dirty="0"/>
              <a:t>Vocabulary quarterly test will be </a:t>
            </a:r>
            <a:r>
              <a:rPr lang="en-US" b="1" i="1" u="sng" dirty="0"/>
              <a:t>Next Friday</a:t>
            </a:r>
            <a:r>
              <a:rPr lang="en-US" b="1" dirty="0"/>
              <a:t>  Nov 13. </a:t>
            </a:r>
            <a:endParaRPr lang="en-US" b="1" dirty="0" smtClean="0"/>
          </a:p>
          <a:p>
            <a:r>
              <a:rPr lang="en-US" b="1" dirty="0" smtClean="0"/>
              <a:t>This </a:t>
            </a:r>
            <a:r>
              <a:rPr lang="en-US" b="1" dirty="0"/>
              <a:t>is the </a:t>
            </a:r>
            <a:r>
              <a:rPr lang="en-US" b="1" u="sng" dirty="0"/>
              <a:t>last</a:t>
            </a:r>
            <a:r>
              <a:rPr lang="en-US" b="1" dirty="0"/>
              <a:t> day of the </a:t>
            </a:r>
            <a:r>
              <a:rPr lang="en-US" b="1" dirty="0" smtClean="0"/>
              <a:t>Marking Period.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Electron configuration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015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r>
              <a:rPr lang="en-US" dirty="0"/>
              <a:t>9</a:t>
            </a:r>
            <a:r>
              <a:rPr lang="en-US" dirty="0" smtClean="0"/>
              <a:t> Nov2015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a metal, gas and an extensive property?</a:t>
            </a:r>
          </a:p>
          <a:p>
            <a:endParaRPr lang="en-US" b="1" i="1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 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Chemistry </a:t>
            </a:r>
            <a:r>
              <a:rPr lang="en-US" b="1" dirty="0"/>
              <a:t>Vocabulary quarterly test will be </a:t>
            </a:r>
            <a:r>
              <a:rPr lang="en-US" b="1" i="1" u="sng" dirty="0"/>
              <a:t>Next Friday</a:t>
            </a:r>
            <a:r>
              <a:rPr lang="en-US" b="1" dirty="0"/>
              <a:t>  Nov 13. This is the </a:t>
            </a:r>
            <a:r>
              <a:rPr lang="en-US" b="1" u="sng" dirty="0"/>
              <a:t>last</a:t>
            </a:r>
            <a:r>
              <a:rPr lang="en-US" b="1" dirty="0"/>
              <a:t> day of the </a:t>
            </a:r>
            <a:r>
              <a:rPr lang="en-US" b="1" dirty="0" smtClean="0"/>
              <a:t>Marking Period.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Electron configuration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004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6 Nov2015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are subatomic particles, mass number, and density?</a:t>
            </a:r>
          </a:p>
          <a:p>
            <a:endParaRPr lang="en-US" b="1" i="1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 </a:t>
            </a:r>
          </a:p>
          <a:p>
            <a:r>
              <a:rPr lang="en-US" b="1" dirty="0" smtClean="0"/>
              <a:t>Complete vocab practice test.</a:t>
            </a:r>
          </a:p>
          <a:p>
            <a:r>
              <a:rPr lang="en-US" b="1" dirty="0" smtClean="0"/>
              <a:t>Read Chapter 5.1 and 5.2 in text.</a:t>
            </a:r>
          </a:p>
          <a:p>
            <a:r>
              <a:rPr lang="en-US" b="1" dirty="0" smtClean="0"/>
              <a:t>Please be sure to hand in all labs !!!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Chemistry </a:t>
            </a:r>
            <a:r>
              <a:rPr lang="en-US" b="1" dirty="0"/>
              <a:t>Vocabulary quarterly test will be </a:t>
            </a:r>
            <a:r>
              <a:rPr lang="en-US" b="1" i="1" u="sng" dirty="0"/>
              <a:t>Next Friday</a:t>
            </a:r>
            <a:r>
              <a:rPr lang="en-US" b="1" dirty="0"/>
              <a:t>  Nov 13. This is the </a:t>
            </a:r>
            <a:r>
              <a:rPr lang="en-US" b="1" u="sng" dirty="0"/>
              <a:t>last</a:t>
            </a:r>
            <a:r>
              <a:rPr lang="en-US" b="1" dirty="0"/>
              <a:t> day of the </a:t>
            </a:r>
            <a:r>
              <a:rPr lang="en-US" b="1" dirty="0" smtClean="0"/>
              <a:t>Marking Period.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/>
              <a:t>Wave nature of light</a:t>
            </a:r>
          </a:p>
          <a:p>
            <a:r>
              <a:rPr lang="en-US" b="1" i="1"/>
              <a:t>Line Spectra</a:t>
            </a:r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049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6 Nov2015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sub-atomic particle defines an element?</a:t>
            </a:r>
          </a:p>
          <a:p>
            <a:endParaRPr lang="en-US" b="1" i="1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 </a:t>
            </a:r>
          </a:p>
          <a:p>
            <a:r>
              <a:rPr lang="en-US" b="1" dirty="0" smtClean="0"/>
              <a:t>Complete Bohr Diagram worksheet</a:t>
            </a:r>
          </a:p>
          <a:p>
            <a:r>
              <a:rPr lang="en-US" b="1" dirty="0" smtClean="0"/>
              <a:t>Read Chapter 5.1 and 5.2 in text.</a:t>
            </a:r>
          </a:p>
          <a:p>
            <a:r>
              <a:rPr lang="en-US" b="1" dirty="0" smtClean="0"/>
              <a:t>Please be sure to hand in all labs !!!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Chemistry </a:t>
            </a:r>
            <a:r>
              <a:rPr lang="en-US" b="1" dirty="0"/>
              <a:t>Vocabulary quarterly test will be </a:t>
            </a:r>
            <a:r>
              <a:rPr lang="en-US" b="1" i="1" u="sng" dirty="0"/>
              <a:t>Next Friday</a:t>
            </a:r>
            <a:r>
              <a:rPr lang="en-US" b="1" dirty="0"/>
              <a:t>  Nov 13. This is the </a:t>
            </a:r>
            <a:r>
              <a:rPr lang="en-US" b="1" u="sng" dirty="0"/>
              <a:t>last</a:t>
            </a:r>
            <a:r>
              <a:rPr lang="en-US" b="1" dirty="0"/>
              <a:t> day of the </a:t>
            </a:r>
            <a:r>
              <a:rPr lang="en-US" b="1" dirty="0" smtClean="0"/>
              <a:t>Marking Period.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Drawing Bohr Atomic Model Diagrams</a:t>
            </a:r>
          </a:p>
          <a:p>
            <a:r>
              <a:rPr lang="en-US" b="1" i="1" dirty="0" smtClean="0"/>
              <a:t>Drawing Lewis Electron </a:t>
            </a:r>
            <a:r>
              <a:rPr lang="en-US" b="1" i="1" dirty="0"/>
              <a:t>Dot Diagrams</a:t>
            </a:r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06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</a:t>
            </a:r>
            <a:r>
              <a:rPr lang="en-US" dirty="0"/>
              <a:t>5</a:t>
            </a:r>
            <a:r>
              <a:rPr lang="en-US" dirty="0" smtClean="0"/>
              <a:t> Nov2015 Day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sub-atomic particle defines an element?</a:t>
            </a:r>
          </a:p>
          <a:p>
            <a:endParaRPr lang="en-US" b="1" i="1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 </a:t>
            </a:r>
          </a:p>
          <a:p>
            <a:r>
              <a:rPr lang="en-US" b="1" dirty="0" smtClean="0"/>
              <a:t>Complete Bohr diagram worksheet</a:t>
            </a:r>
          </a:p>
          <a:p>
            <a:r>
              <a:rPr lang="en-US" b="1" dirty="0" smtClean="0"/>
              <a:t>Read Chapter 5.1 and 5.2 in text.</a:t>
            </a:r>
          </a:p>
          <a:p>
            <a:r>
              <a:rPr lang="en-US" b="1" dirty="0" smtClean="0"/>
              <a:t>Please be sure to hand in all labs !!!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Chemistry </a:t>
            </a:r>
            <a:r>
              <a:rPr lang="en-US" b="1" dirty="0"/>
              <a:t>Vocabulary quarterly test will be </a:t>
            </a:r>
            <a:r>
              <a:rPr lang="en-US" b="1" i="1" u="sng" dirty="0"/>
              <a:t>Next Friday</a:t>
            </a:r>
            <a:r>
              <a:rPr lang="en-US" b="1" dirty="0"/>
              <a:t>  Nov 13. This is the last day of the </a:t>
            </a:r>
            <a:r>
              <a:rPr lang="en-US" b="1" dirty="0" smtClean="0"/>
              <a:t>semester.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Drawing Bohr Atomic Model Diagrams</a:t>
            </a:r>
          </a:p>
          <a:p>
            <a:r>
              <a:rPr lang="en-US" b="1" i="1" dirty="0" smtClean="0"/>
              <a:t>Drawing Lewis Electron </a:t>
            </a:r>
            <a:r>
              <a:rPr lang="en-US" b="1" i="1" dirty="0"/>
              <a:t>Dot Diagrams</a:t>
            </a:r>
          </a:p>
          <a:p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4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</a:t>
            </a:r>
            <a:r>
              <a:rPr lang="en-US" dirty="0"/>
              <a:t>5</a:t>
            </a:r>
            <a:r>
              <a:rPr lang="en-US" dirty="0" smtClean="0"/>
              <a:t> Nov2015 Day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Draw the Bohr Model and  Lewis Electron Dot Diagrams for Oxygen?</a:t>
            </a:r>
          </a:p>
          <a:p>
            <a:endParaRPr lang="en-US" b="1" i="1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 </a:t>
            </a:r>
          </a:p>
          <a:p>
            <a:r>
              <a:rPr lang="en-US" b="1" dirty="0" smtClean="0"/>
              <a:t>Complete Bohr diagram worksheet</a:t>
            </a:r>
          </a:p>
          <a:p>
            <a:r>
              <a:rPr lang="en-US" b="1" dirty="0" smtClean="0"/>
              <a:t>Read Chapter 5.1 and 5.2 in text.</a:t>
            </a:r>
          </a:p>
          <a:p>
            <a:r>
              <a:rPr lang="en-US" b="1" dirty="0" smtClean="0"/>
              <a:t>Please be sure to hand in all labs !!!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Chemistry </a:t>
            </a:r>
            <a:r>
              <a:rPr lang="en-US" b="1" dirty="0"/>
              <a:t>Vocabulary quarterly test will be </a:t>
            </a:r>
            <a:r>
              <a:rPr lang="en-US" b="1" i="1" u="sng" dirty="0"/>
              <a:t>Next Friday</a:t>
            </a:r>
            <a:r>
              <a:rPr lang="en-US" b="1" dirty="0"/>
              <a:t>  Nov 13. This is the last day of the </a:t>
            </a:r>
            <a:r>
              <a:rPr lang="en-US" b="1" dirty="0" smtClean="0"/>
              <a:t>semester.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Vocabulary list</a:t>
            </a:r>
          </a:p>
          <a:p>
            <a:r>
              <a:rPr lang="en-US" b="1" i="1" dirty="0" smtClean="0"/>
              <a:t>Bohr Atom</a:t>
            </a:r>
          </a:p>
          <a:p>
            <a:r>
              <a:rPr lang="en-US" b="1" i="1" dirty="0" smtClean="0"/>
              <a:t>Lewis Electron Dot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894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4 Nov2015 Day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the definition of the following words: Matter, quantitative, atomic mass?</a:t>
            </a:r>
          </a:p>
          <a:p>
            <a:endParaRPr lang="en-US" b="1" i="1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 </a:t>
            </a:r>
          </a:p>
          <a:p>
            <a:r>
              <a:rPr lang="en-US" b="1" dirty="0" smtClean="0"/>
              <a:t>Complete Bohr diagram worksheet</a:t>
            </a:r>
          </a:p>
          <a:p>
            <a:r>
              <a:rPr lang="en-US" b="1" dirty="0" smtClean="0"/>
              <a:t>Read Chapter 5.1 and 5.2 in text.</a:t>
            </a:r>
          </a:p>
          <a:p>
            <a:r>
              <a:rPr lang="en-US" b="1" dirty="0" smtClean="0"/>
              <a:t>Please be sure to hand in all labs !!!</a:t>
            </a:r>
          </a:p>
          <a:p>
            <a:pPr marL="0" indent="0">
              <a:buNone/>
            </a:pPr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Chemistry </a:t>
            </a:r>
            <a:r>
              <a:rPr lang="en-US" b="1" dirty="0"/>
              <a:t>Vocabulary quarterly test will be </a:t>
            </a:r>
            <a:r>
              <a:rPr lang="en-US" b="1" i="1" u="sng" dirty="0"/>
              <a:t>Next Friday</a:t>
            </a:r>
            <a:r>
              <a:rPr lang="en-US" b="1" dirty="0"/>
              <a:t>  Nov 13. This is the last day of the </a:t>
            </a:r>
            <a:r>
              <a:rPr lang="en-US" b="1" dirty="0" smtClean="0"/>
              <a:t>semester.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Vocabulary list</a:t>
            </a:r>
          </a:p>
          <a:p>
            <a:r>
              <a:rPr lang="en-US" b="1" i="1" dirty="0" smtClean="0"/>
              <a:t>Bohr Atom</a:t>
            </a:r>
          </a:p>
          <a:p>
            <a:r>
              <a:rPr lang="en-US" b="1" i="1" dirty="0" smtClean="0"/>
              <a:t>Lewis Electron Dot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670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1Feb2016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 smtClean="0"/>
              <a:t>Things </a:t>
            </a:r>
            <a:r>
              <a:rPr lang="en-US" b="1" i="1" u="sng" dirty="0"/>
              <a:t>to Know:</a:t>
            </a:r>
            <a:r>
              <a:rPr lang="en-US" b="1" i="1" dirty="0"/>
              <a:t> Hand in all labs. Labs will not be accepted after </a:t>
            </a:r>
            <a:r>
              <a:rPr lang="en-US" b="1" i="1" dirty="0" smtClean="0"/>
              <a:t>Today!!!</a:t>
            </a:r>
          </a:p>
          <a:p>
            <a:pPr marL="0" indent="0">
              <a:buNone/>
            </a:pPr>
            <a:r>
              <a:rPr lang="en-US" b="1" i="1" u="sng" dirty="0" smtClean="0"/>
              <a:t>Chapter 9 Test will be Thursday!!!</a:t>
            </a:r>
            <a:endParaRPr lang="en-US" b="1" i="1" u="sng" dirty="0"/>
          </a:p>
          <a:p>
            <a:pPr marL="0" indent="0">
              <a:buNone/>
            </a:pPr>
            <a:r>
              <a:rPr lang="en-US" b="1" i="1" dirty="0" smtClean="0"/>
              <a:t>Mid Term Exam will be on </a:t>
            </a:r>
            <a:r>
              <a:rPr lang="en-US" b="1" i="1" smtClean="0"/>
              <a:t>Tuesday 9Feb </a:t>
            </a:r>
            <a:r>
              <a:rPr lang="en-US" b="1" i="1" dirty="0" smtClean="0"/>
              <a:t>2016.</a:t>
            </a:r>
          </a:p>
          <a:p>
            <a:pPr marL="0" indent="0">
              <a:buNone/>
            </a:pPr>
            <a:r>
              <a:rPr lang="en-US" b="1" dirty="0" smtClean="0"/>
              <a:t>Homework: Complete </a:t>
            </a:r>
            <a:r>
              <a:rPr lang="en-US" b="1" dirty="0" err="1" smtClean="0"/>
              <a:t>pg</a:t>
            </a:r>
            <a:r>
              <a:rPr lang="en-US" b="1" dirty="0" smtClean="0"/>
              <a:t> 14 Lewis structures for polyatomic ions (1,2,4,and 7)</a:t>
            </a:r>
          </a:p>
          <a:p>
            <a:pPr marL="0" indent="0">
              <a:buNone/>
            </a:pPr>
            <a:r>
              <a:rPr lang="en-US" b="1" dirty="0" smtClean="0"/>
              <a:t>Put in shapes of molecules 1-26 on </a:t>
            </a:r>
            <a:r>
              <a:rPr lang="en-US" b="1" dirty="0" err="1" smtClean="0"/>
              <a:t>pgs</a:t>
            </a:r>
            <a:r>
              <a:rPr lang="en-US" b="1" dirty="0" smtClean="0"/>
              <a:t> 11,12,13.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VSPER Theory- Molecular Shapes</a:t>
            </a:r>
          </a:p>
          <a:p>
            <a:pPr marL="0" indent="0">
              <a:buNone/>
            </a:pPr>
            <a:r>
              <a:rPr lang="en-US" b="1" dirty="0" smtClean="0"/>
              <a:t>Review Lewis Dot</a:t>
            </a:r>
          </a:p>
          <a:p>
            <a:pPr marL="0" indent="0">
              <a:buNone/>
            </a:pPr>
            <a:r>
              <a:rPr lang="en-US" b="1" dirty="0" smtClean="0"/>
              <a:t>Lewis Dot Notes and demo, Polyatomic ions.</a:t>
            </a:r>
          </a:p>
          <a:p>
            <a:pPr marL="0" indent="0">
              <a:buNone/>
            </a:pP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5 Nov2015 Day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the definition of the following words: Chemistry Mass number ,and extensive property?</a:t>
            </a:r>
          </a:p>
          <a:p>
            <a:endParaRPr lang="en-US" b="1" i="1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 read Chapter 5.1 and 5.2 in text.</a:t>
            </a:r>
          </a:p>
          <a:p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  <a:r>
              <a:rPr lang="en-US" b="1" dirty="0"/>
              <a:t>Chemistry Vocabulary quarterly test will be </a:t>
            </a:r>
            <a:r>
              <a:rPr lang="en-US" b="1" i="1" u="sng" dirty="0"/>
              <a:t>Next Friday</a:t>
            </a:r>
            <a:r>
              <a:rPr lang="en-US" b="1" dirty="0"/>
              <a:t>  Nov 13. This is the last day of the semester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Vocabulary list</a:t>
            </a:r>
          </a:p>
          <a:p>
            <a:r>
              <a:rPr lang="en-US" b="1" i="1" dirty="0" smtClean="0"/>
              <a:t>Wave nature of light</a:t>
            </a:r>
          </a:p>
          <a:p>
            <a:r>
              <a:rPr lang="en-US" b="1" i="1" dirty="0" smtClean="0"/>
              <a:t>Line Spectra</a:t>
            </a:r>
          </a:p>
          <a:p>
            <a:endParaRPr lang="en-US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4 Nov2015 Day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the definition of the following words: Matter, quantitative, atomic mass?</a:t>
            </a:r>
          </a:p>
          <a:p>
            <a:endParaRPr lang="en-US" b="1" i="1" dirty="0"/>
          </a:p>
          <a:p>
            <a:pPr marL="0" indent="0">
              <a:buNone/>
            </a:pPr>
            <a:r>
              <a:rPr lang="en-US" b="1" i="1" u="sng" dirty="0" smtClean="0"/>
              <a:t>Homework</a:t>
            </a:r>
            <a:r>
              <a:rPr lang="en-US" b="1" dirty="0" smtClean="0"/>
              <a:t>-  read Chapter 5.1 and 5.2 in text.</a:t>
            </a:r>
          </a:p>
          <a:p>
            <a:r>
              <a:rPr lang="en-US" b="1" i="1" u="sng" dirty="0" smtClean="0"/>
              <a:t>Things to Know:</a:t>
            </a:r>
            <a:r>
              <a:rPr lang="en-US" b="1" dirty="0" smtClean="0"/>
              <a:t> </a:t>
            </a:r>
            <a:r>
              <a:rPr lang="en-US" b="1" dirty="0"/>
              <a:t>Chemistry Vocabulary quarterly test will be </a:t>
            </a:r>
            <a:r>
              <a:rPr lang="en-US" b="1" i="1" u="sng" dirty="0"/>
              <a:t>Next Friday</a:t>
            </a:r>
            <a:r>
              <a:rPr lang="en-US" b="1" dirty="0"/>
              <a:t>  Nov 13. This is the last day of the semester</a:t>
            </a:r>
            <a:endParaRPr lang="en-US" b="1" i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</a:t>
            </a:r>
          </a:p>
          <a:p>
            <a:r>
              <a:rPr lang="en-US" b="1" i="1" dirty="0" smtClean="0"/>
              <a:t>Vocabulary list</a:t>
            </a:r>
          </a:p>
          <a:p>
            <a:r>
              <a:rPr lang="en-US" b="1" i="1" dirty="0" smtClean="0"/>
              <a:t>Wave nature </a:t>
            </a:r>
            <a:r>
              <a:rPr lang="en-US" b="1" i="1" smtClean="0"/>
              <a:t>of light</a:t>
            </a:r>
            <a:endParaRPr lang="en-US" b="1" i="1" dirty="0" smtClean="0"/>
          </a:p>
          <a:p>
            <a:endParaRPr lang="en-US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30 Oct2015 </a:t>
            </a:r>
            <a:r>
              <a:rPr lang="en-US" smtClean="0"/>
              <a:t>Day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Take out Homework, Finish Chapter Review at the end of packet.                                                  </a:t>
            </a:r>
          </a:p>
          <a:p>
            <a:endParaRPr lang="en-US" b="1" i="1" dirty="0"/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 Study for Chapter 4Test –The Atom</a:t>
            </a:r>
            <a:endParaRPr lang="en-US" b="1" i="1" dirty="0" smtClean="0"/>
          </a:p>
          <a:p>
            <a:r>
              <a:rPr lang="en-US" b="1" i="1" u="sng" dirty="0" smtClean="0"/>
              <a:t>Things to Know:</a:t>
            </a:r>
            <a:r>
              <a:rPr lang="en-US" b="1" dirty="0" smtClean="0"/>
              <a:t> Chapter 4 The Atom Test will be Friday.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sz="2800" b="1" dirty="0" smtClean="0"/>
              <a:t>Atomic Mass</a:t>
            </a:r>
          </a:p>
          <a:p>
            <a:pPr marL="0" indent="0">
              <a:buNone/>
            </a:pPr>
            <a:r>
              <a:rPr lang="en-US" sz="2800" b="1" dirty="0"/>
              <a:t>Review for Test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29 Oct2015 Day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/>
          </a:bodyPr>
          <a:lstStyle/>
          <a:p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Take out Homework, Finish Chapter Review at the end of packet.                                                  </a:t>
            </a:r>
          </a:p>
          <a:p>
            <a:endParaRPr lang="en-US" b="1" i="1" dirty="0"/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 Study for Chapter 4Test –The Atom</a:t>
            </a:r>
            <a:endParaRPr lang="en-US" b="1" i="1" dirty="0" smtClean="0"/>
          </a:p>
          <a:p>
            <a:r>
              <a:rPr lang="en-US" b="1" i="1" u="sng" dirty="0" smtClean="0"/>
              <a:t>Things to Know:</a:t>
            </a:r>
            <a:r>
              <a:rPr lang="en-US" b="1" dirty="0" smtClean="0"/>
              <a:t> Chapter 4 The Atom Test will be Friday.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sz="2800" b="1" dirty="0" smtClean="0"/>
              <a:t>Atomic Mass</a:t>
            </a:r>
          </a:p>
          <a:p>
            <a:pPr marL="0" indent="0">
              <a:buNone/>
            </a:pPr>
            <a:r>
              <a:rPr lang="en-US" sz="2800" b="1" dirty="0"/>
              <a:t>Review for Test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27 Oct2015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How many protons neutrons and electrons are in: </a:t>
            </a:r>
          </a:p>
          <a:p>
            <a:r>
              <a:rPr lang="en-US" b="1" i="1" dirty="0" smtClean="0"/>
              <a:t>                                                       +3</a:t>
            </a:r>
          </a:p>
          <a:p>
            <a:endParaRPr lang="en-US" b="1" i="1" dirty="0"/>
          </a:p>
          <a:p>
            <a:r>
              <a:rPr lang="en-US" b="1" i="1" u="sng" smtClean="0"/>
              <a:t>Homework</a:t>
            </a:r>
            <a:r>
              <a:rPr lang="en-US" b="1" smtClean="0"/>
              <a:t>-  Complete </a:t>
            </a:r>
            <a:r>
              <a:rPr lang="en-US" b="1" dirty="0" smtClean="0"/>
              <a:t>Section 4.3 Assessment</a:t>
            </a:r>
            <a:r>
              <a:rPr lang="en-US" b="1" i="1" dirty="0" smtClean="0"/>
              <a:t>. Complete </a:t>
            </a:r>
            <a:r>
              <a:rPr lang="en-US" b="1" i="1" dirty="0" err="1" smtClean="0"/>
              <a:t>pg</a:t>
            </a:r>
            <a:r>
              <a:rPr lang="en-US" b="1" i="1" dirty="0" smtClean="0"/>
              <a:t> 16 and 17 in packet.</a:t>
            </a:r>
          </a:p>
          <a:p>
            <a:r>
              <a:rPr lang="en-US" b="1" i="1" u="sng" dirty="0" smtClean="0"/>
              <a:t>Things to Know:</a:t>
            </a:r>
            <a:r>
              <a:rPr lang="en-US" b="1" dirty="0" smtClean="0"/>
              <a:t> Chapter 4 The Atom Test will be Friday.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sz="2800" b="1" dirty="0" smtClean="0"/>
              <a:t>Atomic Mass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26587" t="36782" r="63942" b="52118"/>
          <a:stretch/>
        </p:blipFill>
        <p:spPr bwMode="auto">
          <a:xfrm>
            <a:off x="3872346" y="1828800"/>
            <a:ext cx="1676400" cy="122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4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27 Oct2015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How many protons neutrons and electrons are in: </a:t>
            </a:r>
          </a:p>
          <a:p>
            <a:r>
              <a:rPr lang="en-US" b="1" i="1" dirty="0" smtClean="0"/>
              <a:t>                                                       +3</a:t>
            </a:r>
          </a:p>
          <a:p>
            <a:endParaRPr lang="en-US" b="1" i="1" dirty="0"/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 complete Section 4.3 Assessment</a:t>
            </a:r>
            <a:r>
              <a:rPr lang="en-US" b="1" i="1" dirty="0" smtClean="0"/>
              <a:t>. Also complete Chapter 4 Study Guide at the end of packet</a:t>
            </a:r>
            <a:endParaRPr lang="en-US" b="1" i="1" u="sng" dirty="0"/>
          </a:p>
          <a:p>
            <a:r>
              <a:rPr lang="en-US" b="1" i="1" u="sng" dirty="0" smtClean="0"/>
              <a:t>Things to Know:</a:t>
            </a:r>
            <a:r>
              <a:rPr lang="en-US" b="1" dirty="0" smtClean="0"/>
              <a:t> Chapter 4 The Atom Test will be Friday.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sz="2800" b="1" dirty="0" smtClean="0"/>
              <a:t>Atomic Mass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26587" t="36782" r="63942" b="52118"/>
          <a:stretch/>
        </p:blipFill>
        <p:spPr bwMode="auto">
          <a:xfrm>
            <a:off x="3872346" y="1828800"/>
            <a:ext cx="1676400" cy="122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4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26 Oct2015 Day 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How many protons neutrons and electrons are in: </a:t>
            </a:r>
          </a:p>
          <a:p>
            <a:endParaRPr lang="en-US" b="1" i="1" dirty="0" smtClean="0"/>
          </a:p>
          <a:p>
            <a:endParaRPr lang="en-US" b="1" i="1" dirty="0"/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 complete page 16 and 17 in packet</a:t>
            </a:r>
            <a:r>
              <a:rPr lang="en-US" b="1" i="1" dirty="0" smtClean="0"/>
              <a:t>.</a:t>
            </a:r>
            <a:endParaRPr lang="en-US" b="1" i="1" u="sng" dirty="0"/>
          </a:p>
          <a:p>
            <a:r>
              <a:rPr lang="en-US" b="1" i="1" u="sng" dirty="0" smtClean="0"/>
              <a:t>Things to Know:</a:t>
            </a:r>
            <a:r>
              <a:rPr lang="en-US" b="1" dirty="0" smtClean="0"/>
              <a:t> Chapter 4 The Atom Test will be Friday.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sz="2800" b="1" dirty="0" smtClean="0"/>
              <a:t>Ions.</a:t>
            </a:r>
          </a:p>
          <a:p>
            <a:pPr marL="0" indent="0">
              <a:buNone/>
            </a:pPr>
            <a:r>
              <a:rPr lang="en-US" sz="2800" b="1" dirty="0" smtClean="0"/>
              <a:t>Atomic Mass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26 Oct2015 Day 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How many protons neutrons and electrons are in: </a:t>
            </a:r>
          </a:p>
          <a:p>
            <a:r>
              <a:rPr lang="en-US" b="1" i="1" dirty="0" smtClean="0"/>
              <a:t>                                                       +3</a:t>
            </a:r>
          </a:p>
          <a:p>
            <a:endParaRPr lang="en-US" b="1" i="1" dirty="0"/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 complete page 16 and 17 in packet</a:t>
            </a:r>
            <a:r>
              <a:rPr lang="en-US" b="1" i="1" dirty="0" smtClean="0"/>
              <a:t>.</a:t>
            </a:r>
            <a:endParaRPr lang="en-US" b="1" i="1" u="sng" dirty="0"/>
          </a:p>
          <a:p>
            <a:r>
              <a:rPr lang="en-US" b="1" i="1" u="sng" dirty="0" smtClean="0"/>
              <a:t>Things to Know:</a:t>
            </a:r>
            <a:r>
              <a:rPr lang="en-US" b="1" dirty="0" smtClean="0"/>
              <a:t> Chapter 4 The Atom Test will be Friday.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sz="2800" b="1" dirty="0" smtClean="0"/>
              <a:t>Ions.</a:t>
            </a:r>
          </a:p>
          <a:p>
            <a:pPr marL="0" indent="0">
              <a:buNone/>
            </a:pPr>
            <a:r>
              <a:rPr lang="en-US" sz="2800" b="1" dirty="0" smtClean="0"/>
              <a:t>Atomic Mass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26587" t="36782" r="63942" b="52118"/>
          <a:stretch/>
        </p:blipFill>
        <p:spPr bwMode="auto">
          <a:xfrm>
            <a:off x="3872346" y="1828800"/>
            <a:ext cx="1676400" cy="122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40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23 Oct2015 Day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an isotope? What is an atoms atomic number?</a:t>
            </a:r>
          </a:p>
          <a:p>
            <a:r>
              <a:rPr lang="en-US" b="1" i="1" dirty="0" smtClean="0"/>
              <a:t>Do Now: Complete Practice Problems 11,12 and 13 on packet page 9 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 complete </a:t>
            </a:r>
            <a:r>
              <a:rPr lang="en-US" b="1" i="1" dirty="0"/>
              <a:t>“Atomic Structure” WS.</a:t>
            </a:r>
            <a:endParaRPr lang="en-US" b="1" i="1" u="sng" dirty="0"/>
          </a:p>
          <a:p>
            <a:r>
              <a:rPr lang="en-US" b="1" dirty="0" smtClean="0"/>
              <a:t>Page 12 in Packet</a:t>
            </a:r>
          </a:p>
          <a:p>
            <a:r>
              <a:rPr lang="en-US" b="1" i="1" u="sng" dirty="0" smtClean="0"/>
              <a:t>Things to Know:</a:t>
            </a:r>
            <a:r>
              <a:rPr lang="en-US" b="1" dirty="0" smtClean="0"/>
              <a:t> Chapter 4 The Atom Test will be next Thursday-</a:t>
            </a:r>
            <a:r>
              <a:rPr lang="en-US" b="1" dirty="0" err="1" smtClean="0"/>
              <a:t>ish</a:t>
            </a:r>
            <a:r>
              <a:rPr lang="en-US" b="1" dirty="0" smtClean="0"/>
              <a:t>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sz="2800" b="1" dirty="0" smtClean="0"/>
              <a:t>Isotopes and mass number</a:t>
            </a:r>
          </a:p>
          <a:p>
            <a:pPr marL="0" indent="0">
              <a:buNone/>
            </a:pPr>
            <a:r>
              <a:rPr lang="en-US" sz="2800" b="1" dirty="0" smtClean="0"/>
              <a:t>Isotopes of hydrogen</a:t>
            </a:r>
          </a:p>
          <a:p>
            <a:pPr marL="0" indent="0">
              <a:buNone/>
            </a:pPr>
            <a:r>
              <a:rPr lang="en-US" sz="2800" b="1" smtClean="0"/>
              <a:t>Ions.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042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23 Oct2015 Day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is an isotope? What is an atoms atomic number?</a:t>
            </a:r>
          </a:p>
          <a:p>
            <a:r>
              <a:rPr lang="en-US" b="1" i="1" dirty="0" smtClean="0"/>
              <a:t>Do Now: Complete Practice Problems 11,12 and 13 on packet page 9 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 complete “The Atoms Family” WS</a:t>
            </a:r>
          </a:p>
          <a:p>
            <a:r>
              <a:rPr lang="en-US" b="1" i="1" u="sng" dirty="0" smtClean="0"/>
              <a:t>Things to Know:</a:t>
            </a:r>
            <a:r>
              <a:rPr lang="en-US" b="1" dirty="0" smtClean="0"/>
              <a:t> Chapter 4 The Atom Test will be next Thursday-</a:t>
            </a:r>
            <a:r>
              <a:rPr lang="en-US" b="1" dirty="0" err="1" smtClean="0"/>
              <a:t>ish</a:t>
            </a:r>
            <a:r>
              <a:rPr lang="en-US" b="1" dirty="0" smtClean="0"/>
              <a:t>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sz="2800" b="1" dirty="0" smtClean="0"/>
              <a:t>Isotopes and mass number</a:t>
            </a:r>
          </a:p>
          <a:p>
            <a:pPr marL="0" indent="0">
              <a:buNone/>
            </a:pPr>
            <a:r>
              <a:rPr lang="en-US" sz="2800" b="1" dirty="0" smtClean="0"/>
              <a:t>Isotopes of hydrogen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29Jan2016 Day 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Do Now: What is the formula for </a:t>
            </a:r>
            <a:r>
              <a:rPr lang="en-US" b="1" i="1" dirty="0" err="1" smtClean="0"/>
              <a:t>Perchloric</a:t>
            </a:r>
            <a:r>
              <a:rPr lang="en-US" b="1" i="1" dirty="0" smtClean="0"/>
              <a:t> acid.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 smtClean="0"/>
              <a:t>Things </a:t>
            </a:r>
            <a:r>
              <a:rPr lang="en-US" b="1" i="1" u="sng" dirty="0"/>
              <a:t>to Know:</a:t>
            </a:r>
            <a:r>
              <a:rPr lang="en-US" b="1" i="1" dirty="0"/>
              <a:t> Hand in all labs. Labs will not be accepted after </a:t>
            </a:r>
            <a:r>
              <a:rPr lang="en-US" b="1" i="1" dirty="0" smtClean="0"/>
              <a:t>Today!!!</a:t>
            </a:r>
          </a:p>
          <a:p>
            <a:pPr marL="0" indent="0">
              <a:buNone/>
            </a:pPr>
            <a:r>
              <a:rPr lang="en-US" b="1" i="1" u="sng" dirty="0" smtClean="0"/>
              <a:t>Chapter 9 Test will be next Wednesday!!!</a:t>
            </a:r>
            <a:endParaRPr lang="en-US" b="1" i="1" u="sng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Homework: Complete </a:t>
            </a:r>
            <a:r>
              <a:rPr lang="en-US" b="1" dirty="0" err="1" smtClean="0"/>
              <a:t>pg</a:t>
            </a:r>
            <a:r>
              <a:rPr lang="en-US" b="1" dirty="0" smtClean="0"/>
              <a:t> 14 Lewis structures for polyatomic ions1-8 (do not do 5 and 8)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Writing Lewis </a:t>
            </a:r>
            <a:r>
              <a:rPr lang="en-US" b="1" dirty="0"/>
              <a:t>Dot Molecular Structures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Go over HW, Lewis Dot Notes and demo, Polyatomic ions.</a:t>
            </a:r>
          </a:p>
          <a:p>
            <a:pPr marL="0" indent="0">
              <a:buNone/>
            </a:pP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23 Oct2015 Day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were the contributions of </a:t>
            </a:r>
            <a:r>
              <a:rPr lang="en-US" b="1" dirty="0" smtClean="0"/>
              <a:t>Democritus</a:t>
            </a:r>
            <a:r>
              <a:rPr lang="en-US" dirty="0" smtClean="0"/>
              <a:t>, </a:t>
            </a:r>
            <a:r>
              <a:rPr lang="en-US" b="1" dirty="0" smtClean="0"/>
              <a:t>John Dalton</a:t>
            </a:r>
            <a:r>
              <a:rPr lang="en-US" dirty="0" smtClean="0"/>
              <a:t>, </a:t>
            </a:r>
            <a:r>
              <a:rPr lang="en-US" b="1" i="1" dirty="0" smtClean="0"/>
              <a:t>JJ Thompson, Ernest Rutherford and James Chadwick?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Practice Problems 11-13 and complete the chart on page 9 of packet</a:t>
            </a:r>
            <a:endParaRPr lang="en-US" b="1" i="1" u="sng" dirty="0" smtClean="0"/>
          </a:p>
          <a:p>
            <a:r>
              <a:rPr lang="en-US" b="1" i="1" u="sng" dirty="0" smtClean="0"/>
              <a:t>Things to Know:</a:t>
            </a:r>
            <a:r>
              <a:rPr lang="en-US" b="1" dirty="0" smtClean="0"/>
              <a:t> Chapter 4 The Atom Test will be next Thursday </a:t>
            </a:r>
            <a:r>
              <a:rPr lang="en-US" b="1" dirty="0" err="1" smtClean="0"/>
              <a:t>ish</a:t>
            </a:r>
            <a:r>
              <a:rPr lang="en-US" b="1" dirty="0" smtClean="0"/>
              <a:t>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b="1" dirty="0" smtClean="0"/>
              <a:t>Rutherford’s Model Demo</a:t>
            </a:r>
          </a:p>
          <a:p>
            <a:pPr marL="0" indent="0">
              <a:buNone/>
            </a:pPr>
            <a:r>
              <a:rPr lang="en-US" sz="4800" b="1" dirty="0" smtClean="0"/>
              <a:t>Isotopes and mass number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22Oct2015 Day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Do Now: Complete </a:t>
            </a:r>
            <a:r>
              <a:rPr lang="en-US" b="1" i="1" dirty="0" err="1" smtClean="0"/>
              <a:t>pg</a:t>
            </a:r>
            <a:r>
              <a:rPr lang="en-US" b="1" i="1" dirty="0" smtClean="0"/>
              <a:t> 15 in packet. 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</a:t>
            </a:r>
            <a:r>
              <a:rPr lang="en-US" b="1" i="1" dirty="0" smtClean="0"/>
              <a:t>Complete </a:t>
            </a:r>
            <a:r>
              <a:rPr lang="en-US" b="1" i="1" dirty="0" err="1" smtClean="0"/>
              <a:t>Pg</a:t>
            </a:r>
            <a:r>
              <a:rPr lang="en-US" b="1" i="1" dirty="0" smtClean="0"/>
              <a:t> 11 in </a:t>
            </a:r>
            <a:r>
              <a:rPr lang="en-US" b="1" i="1" smtClean="0"/>
              <a:t>Packet “” </a:t>
            </a:r>
            <a:r>
              <a:rPr lang="en-US" b="1" i="1" dirty="0" smtClean="0"/>
              <a:t>WS.</a:t>
            </a:r>
            <a:endParaRPr lang="en-US" b="1" i="1" u="sng" dirty="0" smtClean="0"/>
          </a:p>
          <a:p>
            <a:r>
              <a:rPr lang="en-US" b="1" i="1" u="sng" dirty="0" smtClean="0"/>
              <a:t>Things to Know:</a:t>
            </a:r>
            <a:r>
              <a:rPr lang="en-US" b="1" dirty="0" smtClean="0"/>
              <a:t> Chapter 4 The Atom Test will be next Thursday </a:t>
            </a:r>
            <a:r>
              <a:rPr lang="en-US" b="1" dirty="0" err="1" smtClean="0"/>
              <a:t>ish</a:t>
            </a:r>
            <a:r>
              <a:rPr lang="en-US" b="1" dirty="0" smtClean="0"/>
              <a:t>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b="1" i="1" dirty="0"/>
              <a:t>Atomic </a:t>
            </a:r>
            <a:r>
              <a:rPr lang="en-US" b="1" i="1" dirty="0" smtClean="0"/>
              <a:t>Structure</a:t>
            </a:r>
          </a:p>
          <a:p>
            <a:pPr marL="0" indent="0">
              <a:buNone/>
            </a:pPr>
            <a:r>
              <a:rPr lang="en-US" sz="3900" b="1" dirty="0" smtClean="0"/>
              <a:t>Isotopes and mass number</a:t>
            </a:r>
            <a:endParaRPr lang="en-US" sz="39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21Oct2015 Day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What were the contributions of </a:t>
            </a:r>
            <a:r>
              <a:rPr lang="en-US" b="1" dirty="0" smtClean="0"/>
              <a:t>Democritus</a:t>
            </a:r>
            <a:r>
              <a:rPr lang="en-US" dirty="0" smtClean="0"/>
              <a:t>, </a:t>
            </a:r>
            <a:r>
              <a:rPr lang="en-US" b="1" dirty="0" smtClean="0"/>
              <a:t>John Dalton</a:t>
            </a:r>
            <a:r>
              <a:rPr lang="en-US" dirty="0" smtClean="0"/>
              <a:t>, </a:t>
            </a:r>
            <a:r>
              <a:rPr lang="en-US" b="1" i="1" dirty="0" smtClean="0"/>
              <a:t>JJ Thompson, Ernest Rutherford and James Chadwick?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Practice Problems 11-13 and complete the chart on page 9 of packet</a:t>
            </a:r>
            <a:endParaRPr lang="en-US" b="1" i="1" u="sng" dirty="0" smtClean="0"/>
          </a:p>
          <a:p>
            <a:r>
              <a:rPr lang="en-US" b="1" i="1" u="sng" dirty="0" smtClean="0"/>
              <a:t>Things to Know:</a:t>
            </a:r>
            <a:r>
              <a:rPr lang="en-US" b="1" dirty="0" smtClean="0"/>
              <a:t> Chapter 4 The Atom Test will be next Thursday </a:t>
            </a:r>
            <a:r>
              <a:rPr lang="en-US" b="1" dirty="0" err="1" smtClean="0"/>
              <a:t>ish</a:t>
            </a:r>
            <a:r>
              <a:rPr lang="en-US" b="1" dirty="0" smtClean="0"/>
              <a:t>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b="1" dirty="0" smtClean="0"/>
              <a:t>Rutherford’s Model Demo</a:t>
            </a:r>
          </a:p>
          <a:p>
            <a:pPr marL="0" indent="0">
              <a:buNone/>
            </a:pPr>
            <a:r>
              <a:rPr lang="en-US" sz="4800" b="1" dirty="0" smtClean="0"/>
              <a:t>Isotopes and mass number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3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20Oct2015 Day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Looking at John Dalton’s atomic theory (</a:t>
            </a:r>
            <a:r>
              <a:rPr lang="en-US" b="1" i="1" dirty="0" err="1" smtClean="0"/>
              <a:t>pg</a:t>
            </a:r>
            <a:r>
              <a:rPr lang="en-US" b="1" i="1" smtClean="0"/>
              <a:t> 4 </a:t>
            </a:r>
            <a:r>
              <a:rPr lang="en-US" b="1" i="1" dirty="0" smtClean="0"/>
              <a:t>of The Atom packet) which of the 5 statements are not correct?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Section 4.1 and 4.2 Assessment (handout)</a:t>
            </a:r>
            <a:endParaRPr lang="en-US" b="1" i="1" u="sng" dirty="0" smtClean="0"/>
          </a:p>
          <a:p>
            <a:r>
              <a:rPr lang="en-US" b="1" i="1" u="sng" dirty="0" smtClean="0"/>
              <a:t>Things to Know:</a:t>
            </a:r>
            <a:r>
              <a:rPr lang="en-US" b="1" dirty="0" smtClean="0"/>
              <a:t> Chapter 4 The Atom Test will be in about 9 days.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b="1" dirty="0" smtClean="0"/>
              <a:t>    JJ Thompson’s Atomic Model </a:t>
            </a:r>
          </a:p>
          <a:p>
            <a:pPr marL="0" indent="0">
              <a:buNone/>
            </a:pPr>
            <a:r>
              <a:rPr lang="en-US" b="1" dirty="0" smtClean="0"/>
              <a:t>   Rutherford’s Model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19Oct2015 Day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List 3 ways that you used to determine the contents of the mystery box. Were you correct?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Chapter 4 The Atom Test will be in about 10 days.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b="1" dirty="0" smtClean="0"/>
              <a:t>Intro to The Atom.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19Oct2015 Day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u="sng" dirty="0"/>
              <a:t>Warm </a:t>
            </a:r>
            <a:r>
              <a:rPr lang="en-US" b="1" i="1" u="sng" dirty="0" smtClean="0"/>
              <a:t>up</a:t>
            </a:r>
            <a:r>
              <a:rPr lang="en-US" b="1" i="1" dirty="0" smtClean="0"/>
              <a:t>: Looking at John Dalton’s atomic theory (</a:t>
            </a:r>
            <a:r>
              <a:rPr lang="en-US" b="1" i="1" dirty="0" err="1" smtClean="0"/>
              <a:t>pg</a:t>
            </a:r>
            <a:r>
              <a:rPr lang="en-US" b="1" i="1" dirty="0" smtClean="0"/>
              <a:t> 3 of The Atom packet) which of the 5 statements are not correct?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Section 4.1 and 4.2 Assessment (handout)</a:t>
            </a:r>
            <a:endParaRPr lang="en-US" b="1" i="1" u="sng" dirty="0" smtClean="0"/>
          </a:p>
          <a:p>
            <a:r>
              <a:rPr lang="en-US" b="1" i="1" u="sng" dirty="0" smtClean="0"/>
              <a:t>Things to Know:</a:t>
            </a:r>
            <a:r>
              <a:rPr lang="en-US" b="1" dirty="0" smtClean="0"/>
              <a:t> Chapter 4 The Atom Test will be in about 10 days.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b="1" dirty="0" smtClean="0"/>
              <a:t>    JJ Thompson’s Atomic Model </a:t>
            </a:r>
          </a:p>
          <a:p>
            <a:pPr marL="0" indent="0">
              <a:buNone/>
            </a:pPr>
            <a:r>
              <a:rPr lang="en-US" b="1" dirty="0" smtClean="0"/>
              <a:t>   Rutherford’s Model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16Oct2015 Day 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Warm up</a:t>
            </a:r>
            <a:r>
              <a:rPr lang="en-US" b="1" i="1" dirty="0" smtClean="0"/>
              <a:t>: Please hand in Warm-Up sheets.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lab</a:t>
            </a:r>
          </a:p>
          <a:p>
            <a:r>
              <a:rPr lang="en-US" b="1" dirty="0" smtClean="0"/>
              <a:t>Things to know: Lab Safety. </a:t>
            </a:r>
          </a:p>
          <a:p>
            <a:r>
              <a:rPr lang="en-US" b="1" dirty="0" smtClean="0"/>
              <a:t>Googles MUST be worn at ALL times.</a:t>
            </a:r>
          </a:p>
          <a:p>
            <a:r>
              <a:rPr lang="en-US" b="1" dirty="0" smtClean="0"/>
              <a:t>Long Hair Must be tied back.</a:t>
            </a:r>
          </a:p>
          <a:p>
            <a:r>
              <a:rPr lang="en-US" b="1" i="1" u="sng" dirty="0" smtClean="0"/>
              <a:t>Todays Learning Objectives</a:t>
            </a:r>
          </a:p>
          <a:p>
            <a:pPr marL="0" indent="0">
              <a:buNone/>
            </a:pPr>
            <a:r>
              <a:rPr lang="en-US" b="1" dirty="0" smtClean="0"/>
              <a:t>Separation of a Mixture Lab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Room 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Freshman class elections are underway and if they would like to run for a position </a:t>
            </a:r>
            <a:r>
              <a:rPr lang="en-US" dirty="0" smtClean="0"/>
              <a:t>you must </a:t>
            </a:r>
            <a:r>
              <a:rPr lang="en-US" dirty="0"/>
              <a:t>attend a mandatory meeting on Wednesday, October 21 at 2:45-3:30 or Thursday morning October 22</a:t>
            </a:r>
            <a:r>
              <a:rPr lang="en-US" baseline="30000" dirty="0"/>
              <a:t>nd</a:t>
            </a:r>
            <a:r>
              <a:rPr lang="en-US" dirty="0"/>
              <a:t> at 6:45. 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meetings will be held in F110.  If they cannot attend either meeting they must find me in person in the math IPC before HR or after 8</a:t>
            </a:r>
            <a:r>
              <a:rPr lang="en-US" baseline="30000" dirty="0"/>
              <a:t>th</a:t>
            </a:r>
            <a:r>
              <a:rPr lang="en-US" dirty="0"/>
              <a:t> period</a:t>
            </a:r>
          </a:p>
        </p:txBody>
      </p:sp>
    </p:spTree>
    <p:extLst>
      <p:ext uri="{BB962C8B-B14F-4D97-AF65-F5344CB8AC3E}">
        <p14:creationId xmlns:p14="http://schemas.microsoft.com/office/powerpoint/2010/main" val="10623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15Oct2015 Day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/>
              <a:t>Warm up</a:t>
            </a:r>
            <a:r>
              <a:rPr lang="en-US" b="1" i="1" dirty="0" smtClean="0"/>
              <a:t>: 10 g of sodium react with chlorine to form 15 g of sodium chloride, how much chlorine reacted?</a:t>
            </a:r>
          </a:p>
          <a:p>
            <a:r>
              <a:rPr lang="en-US" b="1" i="1" dirty="0" smtClean="0"/>
              <a:t>Things to know: Chapter 3 Test will be Tomorrow.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Study for Chapter 3 test tomorrow.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b="1" dirty="0" smtClean="0"/>
              <a:t>Review for test.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445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2Jan2016 Day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2954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Do Now: What is the formula for Carbonic acid.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marL="0" indent="0">
              <a:buNone/>
            </a:pPr>
            <a:r>
              <a:rPr lang="en-US" b="1" i="1" u="sng" dirty="0" smtClean="0"/>
              <a:t>Things </a:t>
            </a:r>
            <a:r>
              <a:rPr lang="en-US" b="1" i="1" u="sng" dirty="0"/>
              <a:t>to Know:</a:t>
            </a:r>
            <a:r>
              <a:rPr lang="en-US" b="1" i="1" dirty="0"/>
              <a:t> Hand in all labs. Labs will not be accepted after </a:t>
            </a:r>
            <a:r>
              <a:rPr lang="en-US" b="1" i="1" dirty="0" smtClean="0"/>
              <a:t>Today!!!</a:t>
            </a:r>
          </a:p>
          <a:p>
            <a:pPr marL="0" indent="0">
              <a:buNone/>
            </a:pPr>
            <a:r>
              <a:rPr lang="en-US" b="1" i="1" u="sng" dirty="0" smtClean="0"/>
              <a:t>Chapter 9 Test will be next Tuesday!!!</a:t>
            </a:r>
            <a:endParaRPr lang="en-US" b="1" i="1" u="sng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dirty="0" smtClean="0"/>
              <a:t>Homework: Complete </a:t>
            </a:r>
            <a:r>
              <a:rPr lang="en-US" b="1" dirty="0" err="1" smtClean="0"/>
              <a:t>pgs</a:t>
            </a:r>
            <a:r>
              <a:rPr lang="en-US" b="1" dirty="0" smtClean="0"/>
              <a:t> 11,12 and 13 9#1-26) in packet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</a:t>
            </a:r>
            <a:r>
              <a:rPr lang="en-US" b="1" i="1" u="sng" dirty="0" smtClean="0"/>
              <a:t>Objectives:</a:t>
            </a:r>
            <a:endParaRPr lang="en-US" b="1" i="1" u="sng" dirty="0"/>
          </a:p>
          <a:p>
            <a:pPr marL="0" indent="0">
              <a:buNone/>
            </a:pPr>
            <a:r>
              <a:rPr lang="en-US" b="1" dirty="0" smtClean="0"/>
              <a:t>Writing Lewis </a:t>
            </a:r>
            <a:r>
              <a:rPr lang="en-US" b="1" dirty="0"/>
              <a:t>Dot Molecular Structures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Go over HW, Lewis Dot Notes and demo, Work sample problems</a:t>
            </a:r>
          </a:p>
          <a:p>
            <a:pPr marL="0" indent="0">
              <a:buNone/>
            </a:pPr>
            <a:endParaRPr lang="en-US" b="1" i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14Oct2015 Day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/>
              <a:t>Warm up</a:t>
            </a:r>
            <a:r>
              <a:rPr lang="en-US" b="1" i="1" dirty="0" smtClean="0"/>
              <a:t>: 10 g of sodium react with chlorine to form 15 g of sodium chloride, how much chlorine reacted?</a:t>
            </a:r>
          </a:p>
          <a:p>
            <a:r>
              <a:rPr lang="en-US" b="1" i="1" dirty="0" smtClean="0"/>
              <a:t>Things to know: Chapter 3 Test will be Tomorrow.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Study for Chapter 3 test tomorrow.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b="1" dirty="0" smtClean="0"/>
              <a:t>Review for test.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14Oct2015 Day </a:t>
            </a:r>
            <a:r>
              <a:rPr 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/>
              <a:t>Warm up</a:t>
            </a:r>
            <a:r>
              <a:rPr lang="en-US" b="1" i="1" dirty="0" smtClean="0"/>
              <a:t>: 10 g of sodium react with chlorine to form 15 g of sodium chloride, how much chlorine reacted?</a:t>
            </a:r>
          </a:p>
          <a:p>
            <a:r>
              <a:rPr lang="en-US" b="1" i="1" dirty="0" smtClean="0"/>
              <a:t>Things to know: Chapter 3 Test will be Tomorrow.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Study for Chapter 3 test tomorrow.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b="1" dirty="0" smtClean="0"/>
              <a:t>Review for test.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13Oct2015 Day 1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u="sng" dirty="0"/>
              <a:t>Warm up</a:t>
            </a:r>
            <a:r>
              <a:rPr lang="en-US" b="1" i="1" dirty="0" smtClean="0"/>
              <a:t>: What are the 3 differences between a mixture and a compound.</a:t>
            </a:r>
          </a:p>
          <a:p>
            <a:r>
              <a:rPr lang="en-US" b="1" i="1" dirty="0" smtClean="0"/>
              <a:t>Things to know: Chapter 3 Test will be on Thursday.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conservation of matter problems 6-9 on page 14 of packet and problems 61,62 and 63 on </a:t>
            </a:r>
            <a:r>
              <a:rPr lang="en-US" b="1" dirty="0" err="1" smtClean="0"/>
              <a:t>pg</a:t>
            </a:r>
            <a:r>
              <a:rPr lang="en-US" b="1" dirty="0" smtClean="0"/>
              <a:t> 15.</a:t>
            </a:r>
          </a:p>
          <a:p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b="1" dirty="0"/>
              <a:t>The law of Conservation of </a:t>
            </a:r>
            <a:r>
              <a:rPr lang="en-US" b="1" dirty="0" smtClean="0"/>
              <a:t>Mass</a:t>
            </a:r>
          </a:p>
          <a:p>
            <a:pPr marL="0" indent="0">
              <a:buNone/>
            </a:pPr>
            <a:r>
              <a:rPr lang="en-US" sz="4800" b="1" baseline="-25000" dirty="0"/>
              <a:t>The Law of Definite </a:t>
            </a:r>
            <a:r>
              <a:rPr lang="en-US" sz="4800" b="1" baseline="-25000" dirty="0" smtClean="0"/>
              <a:t>Proportions</a:t>
            </a:r>
          </a:p>
          <a:p>
            <a:pPr marL="0" indent="0">
              <a:buNone/>
            </a:pPr>
            <a:r>
              <a:rPr lang="en-US" sz="4800" b="1" baseline="-25000" dirty="0"/>
              <a:t>The Law of multiple Proportions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12Oct2015 Day 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u="sng" dirty="0"/>
              <a:t>Warm up</a:t>
            </a:r>
            <a:r>
              <a:rPr lang="en-US" b="1" i="1" dirty="0" smtClean="0"/>
              <a:t>: Classify the following as a element, compound, homogeneous mixture or a heterogeneous mixture. Air, CO2, Alcohol in water, sand in water.</a:t>
            </a:r>
          </a:p>
          <a:p>
            <a:r>
              <a:rPr lang="en-US" b="1" i="1" dirty="0" smtClean="0"/>
              <a:t>Things to know: Tentative date for Chapter 3 will be Thursday.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Make sure you can classify matter</a:t>
            </a:r>
            <a:r>
              <a:rPr lang="en-US" b="1" i="1" dirty="0" smtClean="0"/>
              <a:t>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dirty="0" smtClean="0"/>
              <a:t>Mixtures vs compounds</a:t>
            </a:r>
          </a:p>
          <a:p>
            <a:pPr marL="0" indent="0">
              <a:buNone/>
            </a:pPr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</a:t>
            </a:r>
            <a:r>
              <a:rPr lang="en-US" dirty="0"/>
              <a:t>9</a:t>
            </a:r>
            <a:r>
              <a:rPr lang="en-US" dirty="0" smtClean="0"/>
              <a:t>Oct2015 Day </a:t>
            </a:r>
            <a:r>
              <a:rPr lang="en-US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/>
              <a:t>Warm up</a:t>
            </a:r>
            <a:r>
              <a:rPr lang="en-US" b="1" i="1" dirty="0" smtClean="0"/>
              <a:t>: Classify the following as physical or chemical change: Cooking an egg? Ice melting?</a:t>
            </a:r>
          </a:p>
          <a:p>
            <a:r>
              <a:rPr lang="en-US" b="1" i="1" dirty="0" smtClean="0"/>
              <a:t>Things to know: Tentative date for Chapter 3 will be Next Thursday.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</a:t>
            </a:r>
            <a:r>
              <a:rPr lang="en-US" b="1" smtClean="0"/>
              <a:t>page 9 and 10 </a:t>
            </a:r>
            <a:r>
              <a:rPr lang="en-US" b="1" dirty="0" smtClean="0"/>
              <a:t>in packet</a:t>
            </a:r>
            <a:r>
              <a:rPr lang="en-US" b="1" i="1" dirty="0" smtClean="0"/>
              <a:t>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dirty="0" smtClean="0"/>
              <a:t>Mixtures and pure substances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Homeroom 907 Stadium Evacuation instructions: </a:t>
            </a:r>
          </a:p>
          <a:p>
            <a:r>
              <a:rPr lang="en-US" dirty="0" smtClean="0"/>
              <a:t>Regular fire Drill procedures</a:t>
            </a:r>
          </a:p>
          <a:p>
            <a:r>
              <a:rPr lang="en-US" dirty="0" smtClean="0"/>
              <a:t>Students will then be dismissed to Stadium</a:t>
            </a:r>
          </a:p>
          <a:p>
            <a:r>
              <a:rPr lang="en-US" dirty="0" smtClean="0"/>
              <a:t>Report to </a:t>
            </a:r>
            <a:r>
              <a:rPr lang="en-US" sz="4400" u="sng" dirty="0" smtClean="0">
                <a:solidFill>
                  <a:srgbClr val="FF0000"/>
                </a:solidFill>
              </a:rPr>
              <a:t>Home D  Row 7 </a:t>
            </a:r>
          </a:p>
          <a:p>
            <a:r>
              <a:rPr lang="en-US" dirty="0" smtClean="0"/>
              <a:t>Be sure to check in</a:t>
            </a:r>
          </a:p>
          <a:p>
            <a:pPr marL="0" indent="0">
              <a:buNone/>
            </a:pPr>
            <a:r>
              <a:rPr lang="en-US" dirty="0" smtClean="0"/>
              <a:t>    with </a:t>
            </a:r>
            <a:r>
              <a:rPr lang="en-US" dirty="0" err="1" smtClean="0"/>
              <a:t>Mr</a:t>
            </a:r>
            <a:r>
              <a:rPr lang="en-US" dirty="0" smtClean="0"/>
              <a:t> Dillon 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t="18133" r="34747" b="18157"/>
          <a:stretch/>
        </p:blipFill>
        <p:spPr bwMode="auto">
          <a:xfrm>
            <a:off x="4329545" y="3435471"/>
            <a:ext cx="4800600" cy="342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3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</a:t>
            </a:r>
            <a:r>
              <a:rPr lang="en-US" dirty="0"/>
              <a:t>8</a:t>
            </a:r>
            <a:r>
              <a:rPr lang="en-US" dirty="0" smtClean="0"/>
              <a:t>Oct2015 Day 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/>
              <a:t>Warm up</a:t>
            </a:r>
            <a:r>
              <a:rPr lang="en-US" b="1" i="1" dirty="0" smtClean="0"/>
              <a:t>: </a:t>
            </a:r>
            <a:r>
              <a:rPr lang="en-US" dirty="0"/>
              <a:t>Ductility - Ability of a substance to be stretched into a </a:t>
            </a:r>
            <a:r>
              <a:rPr lang="en-US" dirty="0" smtClean="0"/>
              <a:t>wire; is this a physical or chemical property</a:t>
            </a:r>
            <a:r>
              <a:rPr lang="en-US" i="1" dirty="0" smtClean="0"/>
              <a:t>? What about </a:t>
            </a:r>
            <a:r>
              <a:rPr lang="en-US" i="1" dirty="0" err="1" smtClean="0"/>
              <a:t>flamability</a:t>
            </a:r>
            <a:r>
              <a:rPr lang="en-US" i="1" dirty="0" smtClean="0"/>
              <a:t>?</a:t>
            </a:r>
          </a:p>
          <a:p>
            <a:r>
              <a:rPr lang="en-US" b="1" i="1" u="sng" dirty="0" smtClean="0"/>
              <a:t>Homework</a:t>
            </a:r>
            <a:r>
              <a:rPr lang="en-US" b="1" dirty="0" smtClean="0"/>
              <a:t>- Complete Physical vs Chemical changes WS (packet </a:t>
            </a:r>
            <a:r>
              <a:rPr lang="en-US" b="1" dirty="0" err="1" smtClean="0"/>
              <a:t>Pg</a:t>
            </a:r>
            <a:r>
              <a:rPr lang="en-US" b="1" dirty="0" smtClean="0"/>
              <a:t> 5)</a:t>
            </a:r>
            <a:r>
              <a:rPr lang="en-US" b="1" i="1" dirty="0" smtClean="0"/>
              <a:t>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dirty="0" smtClean="0"/>
              <a:t>Physical and chemical changes</a:t>
            </a:r>
          </a:p>
          <a:p>
            <a:r>
              <a:rPr lang="en-US" dirty="0" smtClean="0"/>
              <a:t>Solids liquids and gases.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</a:t>
            </a:r>
            <a:r>
              <a:rPr lang="en-US" dirty="0"/>
              <a:t>7</a:t>
            </a:r>
            <a:r>
              <a:rPr lang="en-US" dirty="0" smtClean="0"/>
              <a:t>Oct2015 Day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/>
              <a:t>Warm up</a:t>
            </a:r>
            <a:r>
              <a:rPr lang="en-US" b="1" i="1" dirty="0" smtClean="0"/>
              <a:t>: How many grams in a kilogram?</a:t>
            </a:r>
          </a:p>
          <a:p>
            <a:r>
              <a:rPr lang="en-US" b="1" i="1" dirty="0" smtClean="0"/>
              <a:t>How many centiliters are in a Liter?</a:t>
            </a:r>
          </a:p>
          <a:p>
            <a:r>
              <a:rPr lang="en-US" b="1" i="1" dirty="0" smtClean="0"/>
              <a:t>How many millimeters are in a meter?</a:t>
            </a:r>
            <a:endParaRPr lang="en-US" dirty="0" smtClean="0"/>
          </a:p>
          <a:p>
            <a:r>
              <a:rPr lang="en-US" b="1" i="1" u="sng" dirty="0" smtClean="0"/>
              <a:t>Homework</a:t>
            </a:r>
            <a:r>
              <a:rPr lang="en-US" b="1" dirty="0"/>
              <a:t>- </a:t>
            </a:r>
            <a:r>
              <a:rPr lang="en-US" b="1" dirty="0" smtClean="0"/>
              <a:t>Complete Property WS (packet </a:t>
            </a:r>
            <a:r>
              <a:rPr lang="en-US" b="1" dirty="0" err="1" smtClean="0"/>
              <a:t>Pg</a:t>
            </a:r>
            <a:r>
              <a:rPr lang="en-US" b="1" dirty="0" smtClean="0"/>
              <a:t> 3)</a:t>
            </a:r>
            <a:r>
              <a:rPr lang="en-US" b="1" i="1" dirty="0" smtClean="0"/>
              <a:t>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dirty="0" smtClean="0"/>
              <a:t>Physical and chemical properties</a:t>
            </a:r>
          </a:p>
          <a:p>
            <a:pPr marL="0" indent="0">
              <a:buNone/>
            </a:pPr>
            <a:r>
              <a:rPr lang="en-US" dirty="0" smtClean="0"/>
              <a:t>Intensive and extensive properties.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</a:t>
            </a:r>
            <a:r>
              <a:rPr lang="en-US" dirty="0"/>
              <a:t>5</a:t>
            </a:r>
            <a:r>
              <a:rPr lang="en-US" dirty="0" smtClean="0"/>
              <a:t>Oct2015 Day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i="1" u="sng" dirty="0" smtClean="0"/>
              <a:t>Homework</a:t>
            </a:r>
            <a:r>
              <a:rPr lang="en-US" b="1" dirty="0"/>
              <a:t>- </a:t>
            </a:r>
            <a:r>
              <a:rPr lang="en-US" b="1" dirty="0" smtClean="0"/>
              <a:t>Study for</a:t>
            </a:r>
            <a:r>
              <a:rPr lang="en-US" b="1" u="sng" dirty="0"/>
              <a:t> </a:t>
            </a:r>
            <a:r>
              <a:rPr lang="en-US" b="1" i="1" dirty="0" smtClean="0"/>
              <a:t>Test on Chapter 2 Data Analysis tomorrow.</a:t>
            </a:r>
          </a:p>
          <a:p>
            <a:pPr marL="0" indent="0">
              <a:buNone/>
            </a:pPr>
            <a:r>
              <a:rPr lang="en-US" b="1" i="1" u="sng" dirty="0" smtClean="0"/>
              <a:t>Todays </a:t>
            </a:r>
            <a:r>
              <a:rPr lang="en-US" b="1" i="1" u="sng" dirty="0"/>
              <a:t>Learning Objectives</a:t>
            </a:r>
          </a:p>
          <a:p>
            <a:pPr marL="0" indent="0">
              <a:buNone/>
            </a:pPr>
            <a:r>
              <a:rPr lang="en-US" dirty="0" smtClean="0"/>
              <a:t>Review for test.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Go over PPT notes.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Go over review packet.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532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1,3,5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117072</TotalTime>
  <Words>7871</Words>
  <Application>Microsoft Office PowerPoint</Application>
  <PresentationFormat>On-screen Show (4:3)</PresentationFormat>
  <Paragraphs>1301</Paragraphs>
  <Slides>127</Slides>
  <Notes>95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28" baseType="lpstr">
      <vt:lpstr>Office Theme</vt:lpstr>
      <vt:lpstr>Thursday 11Feb2016 Day 2</vt:lpstr>
      <vt:lpstr>PowerPoint Presentation</vt:lpstr>
      <vt:lpstr>“Fat” Tuesday 9Feb2016 Day 6</vt:lpstr>
      <vt:lpstr>Monday 8Feb2016 Day 5</vt:lpstr>
      <vt:lpstr>Thursday 4Feb2016 Day 3</vt:lpstr>
      <vt:lpstr>Wednesday 3Feb2016 Day 2</vt:lpstr>
      <vt:lpstr>Monday 1Feb2016 Day 6</vt:lpstr>
      <vt:lpstr>Friday 29Jan2016 Day 5</vt:lpstr>
      <vt:lpstr>Thursday 2Jan2016 Day 4</vt:lpstr>
      <vt:lpstr>Thursday 28Jan2016 Day 3</vt:lpstr>
      <vt:lpstr>Wednesday 27Jan2016 Day 3</vt:lpstr>
      <vt:lpstr>Wednesday 27Jan2016 Day 3</vt:lpstr>
      <vt:lpstr>Wednesday 27Jan2016 Day 3</vt:lpstr>
      <vt:lpstr>Wednesday 27Jan2016 Day 3</vt:lpstr>
      <vt:lpstr>Tuesday 26Jan2016 Day 2</vt:lpstr>
      <vt:lpstr>Friday 21Jan2016 Day 1</vt:lpstr>
      <vt:lpstr>Friday 21Jan2016 Day 1</vt:lpstr>
      <vt:lpstr>Thursday 20Jan2016 Day 6</vt:lpstr>
      <vt:lpstr>Tuesday 19Jan2016 Day 4</vt:lpstr>
      <vt:lpstr>Tuesday 19Jan2016 Day 4</vt:lpstr>
      <vt:lpstr>Friday 15Jan2016 Day 3</vt:lpstr>
      <vt:lpstr>Thursday 14Jan2016 Day 2</vt:lpstr>
      <vt:lpstr>Wednesday 13Jan2016 Day 1</vt:lpstr>
      <vt:lpstr>Wednesday 13Jan2016 Day 1</vt:lpstr>
      <vt:lpstr>Tuesday 12Jan2016 Day 6</vt:lpstr>
      <vt:lpstr>Monday 11Jan2016 Day 5</vt:lpstr>
      <vt:lpstr>Friday 8Jan2016 Day 4</vt:lpstr>
      <vt:lpstr>Thursday 7Jan2016 Day 3</vt:lpstr>
      <vt:lpstr>Thursday 7Jan2016 Day 3</vt:lpstr>
      <vt:lpstr>Wednesday 6Jan2016 Day 2</vt:lpstr>
      <vt:lpstr>Tuesday 5Jan2016 Day 1</vt:lpstr>
      <vt:lpstr>Tuesday 4Jan2016 Day 6</vt:lpstr>
      <vt:lpstr>Monday 4Jan2016 Day 6</vt:lpstr>
      <vt:lpstr>Friday 18Dec2015 Day 2</vt:lpstr>
      <vt:lpstr>Friday 18Dec2015 Day 1</vt:lpstr>
      <vt:lpstr>Wednesday 16Dec2015 Day 6</vt:lpstr>
      <vt:lpstr>Wednesday 16Dec2015 Day 6</vt:lpstr>
      <vt:lpstr>Wednesday 17Dec2015 Day 1</vt:lpstr>
      <vt:lpstr>Wednesday 16Dec2015 Day 6</vt:lpstr>
      <vt:lpstr>Wednesday 16Dec2015 Day 6</vt:lpstr>
      <vt:lpstr>Tuesday 15Dec2015 Day 5</vt:lpstr>
      <vt:lpstr>Friday 11Dec2015 Day 3</vt:lpstr>
      <vt:lpstr>Thursday 10Dec2015 Day 2</vt:lpstr>
      <vt:lpstr>Wednesday 9Dec2015 Day 1</vt:lpstr>
      <vt:lpstr>Monday 7Dec2015 Day 5</vt:lpstr>
      <vt:lpstr>Friday 4Dec2015 Day 4</vt:lpstr>
      <vt:lpstr>Thursday 3Dec2015 Day 3</vt:lpstr>
      <vt:lpstr>Wednesday 2Dec2015 Day 2</vt:lpstr>
      <vt:lpstr>Tuesday 1Dec2015 Day 1</vt:lpstr>
      <vt:lpstr>Monday 30 Nov2015 Day 6</vt:lpstr>
      <vt:lpstr>Tuesday 24 Nov2015 Day 5</vt:lpstr>
      <vt:lpstr>Monday 23 Nov2015 Day 4</vt:lpstr>
      <vt:lpstr>Friday 20 Nov2015 Day 3</vt:lpstr>
      <vt:lpstr>Thursday 19 Nov2015 Day 2</vt:lpstr>
      <vt:lpstr>Wednesday 18 Nov2015 Day 1</vt:lpstr>
      <vt:lpstr>Wednesday 18Nov2015 Day 1</vt:lpstr>
      <vt:lpstr>Tuesday 17 Nov2015 Day 6</vt:lpstr>
      <vt:lpstr>Tuesday 17 Nov2015 Day 6</vt:lpstr>
      <vt:lpstr>Monday 16 Nov2015 Day 5</vt:lpstr>
      <vt:lpstr>Friday 13 Nov2015 Day 4</vt:lpstr>
      <vt:lpstr>Tuesday 10 Nov2015 Day 2</vt:lpstr>
      <vt:lpstr>Tuesday 10 Nov2015 Day 2</vt:lpstr>
      <vt:lpstr>Tuesday 10 Nov2015 Day 2</vt:lpstr>
      <vt:lpstr>Monday 9 Nov2015 Day 6</vt:lpstr>
      <vt:lpstr>Friday 6 Nov2015 Day 6</vt:lpstr>
      <vt:lpstr>Friday 6 Nov2015 Day 6</vt:lpstr>
      <vt:lpstr>Thursday 5 Nov2015 Day 5</vt:lpstr>
      <vt:lpstr>Thursday 5 Nov2015 Day 5</vt:lpstr>
      <vt:lpstr>Wednesday 4 Nov2015 Day 4</vt:lpstr>
      <vt:lpstr>Thursday 5 Nov2015 Day 5</vt:lpstr>
      <vt:lpstr>Wednesday 4 Nov2015 Day 4</vt:lpstr>
      <vt:lpstr>Friday 30 Oct2015 Day 6</vt:lpstr>
      <vt:lpstr>Thursday 29 Oct2015 Day 1</vt:lpstr>
      <vt:lpstr>Tuesday 27 Oct2015 Day 6</vt:lpstr>
      <vt:lpstr>Tuesday 27 Oct2015 Day 6</vt:lpstr>
      <vt:lpstr>Monday 26 Oct2015 Day 5</vt:lpstr>
      <vt:lpstr>Monday 26 Oct2015 Day 5</vt:lpstr>
      <vt:lpstr>Friday 23 Oct2015 Day 4</vt:lpstr>
      <vt:lpstr>Friday 23 Oct2015 Day 4</vt:lpstr>
      <vt:lpstr>Friday 23 Oct2015 Day 4</vt:lpstr>
      <vt:lpstr>Thursday 22Oct2015 Day 3</vt:lpstr>
      <vt:lpstr>Wednesday 21Oct2015 Day 2</vt:lpstr>
      <vt:lpstr>Tuesday 20Oct2015 Day 1</vt:lpstr>
      <vt:lpstr>PowerPoint Presentation</vt:lpstr>
      <vt:lpstr>Monday 19Oct2015 Day 6</vt:lpstr>
      <vt:lpstr>Monday 19Oct2015 Day 6</vt:lpstr>
      <vt:lpstr>Friday 16Oct2015 Day 5</vt:lpstr>
      <vt:lpstr>Home Room Announcement</vt:lpstr>
      <vt:lpstr>Thursday 15Oct2015 Day 4</vt:lpstr>
      <vt:lpstr>Wednesday 14Oct2015 Day 3</vt:lpstr>
      <vt:lpstr>Wednesday 14Oct2015 Day 3</vt:lpstr>
      <vt:lpstr>Tuesday 13Oct2015 Day 12</vt:lpstr>
      <vt:lpstr>Monday 12Oct2015 Day 1</vt:lpstr>
      <vt:lpstr>Friday 9Oct2015 Day 6</vt:lpstr>
      <vt:lpstr>PowerPoint Presentation</vt:lpstr>
      <vt:lpstr>Thursday 8Oct2015 Day 5</vt:lpstr>
      <vt:lpstr>Wednesday 7Oct2015 Day 4</vt:lpstr>
      <vt:lpstr>PowerPoint Presentation</vt:lpstr>
      <vt:lpstr>Monday 5Oct2015 Day 2</vt:lpstr>
      <vt:lpstr>Things to know: </vt:lpstr>
      <vt:lpstr>Friday 2Oct2015 Day 1</vt:lpstr>
      <vt:lpstr>Friday 2Oct2015 Day 1</vt:lpstr>
      <vt:lpstr>Wednesday 30Sep2015 Day 5</vt:lpstr>
      <vt:lpstr>Thursday 1 Oct2015 Day 6</vt:lpstr>
      <vt:lpstr>Thursday 1Oct2015 Day 6</vt:lpstr>
      <vt:lpstr>Wednesday 30Sep2015 Day 5</vt:lpstr>
      <vt:lpstr>Tuesday 29Sep2015 Day 4</vt:lpstr>
      <vt:lpstr>Tuesday 29Sep2015 Day 4</vt:lpstr>
      <vt:lpstr>Monday 28Sep2015 Day 3</vt:lpstr>
      <vt:lpstr>Friday 25Sep2015 Day 2</vt:lpstr>
      <vt:lpstr>Thursday 24Sep2015 Day 4</vt:lpstr>
      <vt:lpstr>PowerPoint Presentation</vt:lpstr>
      <vt:lpstr>Tuesday 22Sep2015 Day 6</vt:lpstr>
      <vt:lpstr>Tuesday 22Sep2015 Day 6</vt:lpstr>
      <vt:lpstr>PowerPoint Presentation</vt:lpstr>
      <vt:lpstr>Thursday 17Sep2015 Day 3</vt:lpstr>
      <vt:lpstr>Wednesday 16Sep2015 Day 2</vt:lpstr>
      <vt:lpstr>Friday 11Sep2015 Day 1</vt:lpstr>
      <vt:lpstr>Thursday 10Sep2015 Day 6</vt:lpstr>
      <vt:lpstr>PowerPoint Presentation</vt:lpstr>
      <vt:lpstr>Wednesday 9Sep2015 Day 5</vt:lpstr>
      <vt:lpstr>Tuesday 8Sep2015 Day 4</vt:lpstr>
      <vt:lpstr>Friday 4Sep2015 Day 3</vt:lpstr>
      <vt:lpstr>Thursday 3Sep2015 Day 2</vt:lpstr>
      <vt:lpstr>Welcome to Chemistry 1</vt:lpstr>
      <vt:lpstr>Welcome to Chemistry 1</vt:lpstr>
      <vt:lpstr>PowerPoint Presentation</vt:lpstr>
    </vt:vector>
  </TitlesOfParts>
  <Company>Neshaminy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Dillon, Mike</dc:creator>
  <cp:lastModifiedBy>Dillon, Mike</cp:lastModifiedBy>
  <cp:revision>294</cp:revision>
  <dcterms:created xsi:type="dcterms:W3CDTF">2015-09-03T10:37:31Z</dcterms:created>
  <dcterms:modified xsi:type="dcterms:W3CDTF">2016-02-11T12:06:39Z</dcterms:modified>
</cp:coreProperties>
</file>